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30"/>
  </p:notesMasterIdLst>
  <p:handoutMasterIdLst>
    <p:handoutMasterId r:id="rId31"/>
  </p:handoutMasterIdLst>
  <p:sldIdLst>
    <p:sldId id="263" r:id="rId6"/>
    <p:sldId id="113970" r:id="rId7"/>
    <p:sldId id="113940" r:id="rId8"/>
    <p:sldId id="113942" r:id="rId9"/>
    <p:sldId id="113953" r:id="rId10"/>
    <p:sldId id="113972" r:id="rId11"/>
    <p:sldId id="113951" r:id="rId12"/>
    <p:sldId id="113943" r:id="rId13"/>
    <p:sldId id="113957" r:id="rId14"/>
    <p:sldId id="113975" r:id="rId15"/>
    <p:sldId id="113959" r:id="rId16"/>
    <p:sldId id="113974" r:id="rId17"/>
    <p:sldId id="113990" r:id="rId18"/>
    <p:sldId id="113944" r:id="rId19"/>
    <p:sldId id="113960" r:id="rId20"/>
    <p:sldId id="113962" r:id="rId21"/>
    <p:sldId id="113988" r:id="rId22"/>
    <p:sldId id="113961" r:id="rId23"/>
    <p:sldId id="113945" r:id="rId24"/>
    <p:sldId id="800" r:id="rId25"/>
    <p:sldId id="113968" r:id="rId26"/>
    <p:sldId id="113947" r:id="rId27"/>
    <p:sldId id="113989" r:id="rId28"/>
    <p:sldId id="8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A74818-5923-BE1F-756F-EFB4E89FEEF8}" name="Heidi Oien" initials="HO" userId="S::heidio@mithun.com::a1c27812-06ce-4f64-87f0-af29319a17f3" providerId="AD"/>
  <p188:author id="{BF92B51C-E8A4-8681-F415-4CB933246C21}" name="Brad Barnett" initials="BB" userId="S::bradb@mithun.com::1d45aff4-9db6-4be2-8ae2-5ac09db312ba" providerId="AD"/>
  <p188:author id="{91C18543-DEE2-AF98-A528-60426A1CC7D9}" name="Guest User" initials="GU" userId="S::urn:spo:anon#9b4ad1c3f88f4d77b6c56e3ad04eb984603deef4e8227d1af9b43b7f73111693::" providerId="AD"/>
  <p188:author id="{69E6B159-25B3-4392-EA84-F7D032AF2491}" name="Sandra Girgis" initials="SG" userId="S::sandrag@mithun.com::5ba17a3d-84a5-4eb7-8b26-7e9c1676559e" providerId="AD"/>
  <p188:author id="{3E914A74-24E0-574B-9A15-57E8323F9DBB}" name="Nazanin Mehrin" initials="NM" userId="S::nazaninm@mithun.com::693ff298-2009-4afc-bcec-ffb65ca6e544" providerId="AD"/>
  <p188:author id="{944CD7C8-B63C-0C14-6669-39909C035E09}" name="Torrez, Alyssa" initials="TA" userId="S::ATorrez@cityoftacoma.org::4789819e-73a9-4009-b21e-4a7687eec1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ffith, Allyson" initials="GA" lastIdx="2" clrIdx="0"/>
  <p:cmAuthor id="2" name="Heidi Aggeler" initials="HA" lastIdx="9" clrIdx="1">
    <p:extLst>
      <p:ext uri="{19B8F6BF-5375-455C-9EA6-DF929625EA0E}">
        <p15:presenceInfo xmlns:p15="http://schemas.microsoft.com/office/powerpoint/2012/main" userId="S::heidi@rootpolicy.com::dad6ac31-0e5f-4976-a413-ab1a69e29e73" providerId="AD"/>
      </p:ext>
    </p:extLst>
  </p:cmAuthor>
  <p:cmAuthor id="3" name="Julia Jones" initials="JJ" lastIdx="6" clrIdx="2">
    <p:extLst>
      <p:ext uri="{19B8F6BF-5375-455C-9EA6-DF929625EA0E}">
        <p15:presenceInfo xmlns:p15="http://schemas.microsoft.com/office/powerpoint/2012/main" userId="S::julia@rootpolicy.com::b515488f-0d9b-4a66-8d30-83a2933f49f6" providerId="AD"/>
      </p:ext>
    </p:extLst>
  </p:cmAuthor>
  <p:cmAuthor id="4" name="Barnett, Elliott" initials="BE" lastIdx="25" clrIdx="3">
    <p:extLst>
      <p:ext uri="{19B8F6BF-5375-455C-9EA6-DF929625EA0E}">
        <p15:presenceInfo xmlns:p15="http://schemas.microsoft.com/office/powerpoint/2012/main" userId="S-1-5-21-133048727-1925392280-674505458-27812" providerId="AD"/>
      </p:ext>
    </p:extLst>
  </p:cmAuthor>
  <p:cmAuthor id="5" name="Wille, Tadd" initials="WT" lastIdx="0" clrIdx="4">
    <p:extLst>
      <p:ext uri="{19B8F6BF-5375-455C-9EA6-DF929625EA0E}">
        <p15:presenceInfo xmlns:p15="http://schemas.microsoft.com/office/powerpoint/2012/main" userId="S-1-5-21-133048727-1925392280-674505458-55675" providerId="AD"/>
      </p:ext>
    </p:extLst>
  </p:cmAuthor>
  <p:cmAuthor id="6" name="Barnett, Elliott" initials="BE [2]" lastIdx="6" clrIdx="5">
    <p:extLst>
      <p:ext uri="{19B8F6BF-5375-455C-9EA6-DF929625EA0E}">
        <p15:presenceInfo xmlns:p15="http://schemas.microsoft.com/office/powerpoint/2012/main" userId="S::EBarnett@cityoftacoma.org::a754fd7f-4bb7-4bab-9093-93bd1bc851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66"/>
    <a:srgbClr val="FFCC00"/>
    <a:srgbClr val="FFFFCC"/>
    <a:srgbClr val="FFFF99"/>
    <a:srgbClr val="FFFF00"/>
    <a:srgbClr val="548D8E"/>
    <a:srgbClr val="B8D5D6"/>
    <a:srgbClr val="D3E5E5"/>
    <a:srgbClr val="E49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C1590-36BE-454D-B3F9-63048282A31C}" v="1" dt="2023-10-18T20:33:42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444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DF3B-063B-4E15-BDAF-1F25DB769E4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B0613EA-90E2-475D-B580-D157B316E12A}">
      <dgm:prSet phldrT="[Text]"/>
      <dgm:spPr>
        <a:solidFill>
          <a:srgbClr val="548D8E"/>
        </a:solidFill>
      </dgm:spPr>
      <dgm:t>
        <a:bodyPr/>
        <a:lstStyle/>
        <a:p>
          <a:pPr rtl="0"/>
          <a:r>
            <a:rPr lang="en-US" dirty="0"/>
            <a:t>July to Dec</a:t>
          </a:r>
          <a:r>
            <a:rPr lang="en-US" dirty="0">
              <a:latin typeface="Calibri Light" panose="020F0302020204030204"/>
            </a:rPr>
            <a:t>  </a:t>
          </a:r>
          <a:r>
            <a:rPr lang="en-US" dirty="0"/>
            <a:t> 2023</a:t>
          </a:r>
        </a:p>
      </dgm:t>
    </dgm:pt>
    <dgm:pt modelId="{857F82F2-C1D7-4862-8AD7-D022FECB1E33}" type="parTrans" cxnId="{CA541B9F-5938-4795-A04A-C3EB3FAAD17D}">
      <dgm:prSet/>
      <dgm:spPr/>
      <dgm:t>
        <a:bodyPr/>
        <a:lstStyle/>
        <a:p>
          <a:endParaRPr lang="en-US"/>
        </a:p>
      </dgm:t>
    </dgm:pt>
    <dgm:pt modelId="{0E8EADBA-E745-4A77-8C2C-D68C18EE229C}" type="sibTrans" cxnId="{CA541B9F-5938-4795-A04A-C3EB3FAAD17D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3347E495-D8F9-499B-B1E9-F95AB0F743EF}">
      <dgm:prSet phldrT="[Text]"/>
      <dgm:spPr>
        <a:solidFill>
          <a:srgbClr val="548D8E"/>
        </a:solidFill>
      </dgm:spPr>
      <dgm:t>
        <a:bodyPr/>
        <a:lstStyle/>
        <a:p>
          <a:r>
            <a:rPr lang="en-US" dirty="0"/>
            <a:t>Jan to March 2024</a:t>
          </a:r>
        </a:p>
      </dgm:t>
    </dgm:pt>
    <dgm:pt modelId="{4FBFFCE7-5B31-4F74-889B-6A2A7BE76470}" type="parTrans" cxnId="{781F5F08-A908-4E3D-AC3C-C4F41F802033}">
      <dgm:prSet/>
      <dgm:spPr/>
      <dgm:t>
        <a:bodyPr/>
        <a:lstStyle/>
        <a:p>
          <a:endParaRPr lang="en-US"/>
        </a:p>
      </dgm:t>
    </dgm:pt>
    <dgm:pt modelId="{D42C622D-9CE0-4DAD-A31A-9FDF61466856}" type="sibTrans" cxnId="{781F5F08-A908-4E3D-AC3C-C4F41F802033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7FCD5A13-827B-4D80-8456-2B29A0D184A5}">
      <dgm:prSet phldrT="[Text]"/>
      <dgm:spPr>
        <a:solidFill>
          <a:srgbClr val="548D8E"/>
        </a:solidFill>
      </dgm:spPr>
      <dgm:t>
        <a:bodyPr/>
        <a:lstStyle/>
        <a:p>
          <a:r>
            <a:rPr lang="en-US" dirty="0"/>
            <a:t>May to July 2024</a:t>
          </a:r>
        </a:p>
      </dgm:t>
    </dgm:pt>
    <dgm:pt modelId="{4993928D-17C2-4BEA-9A45-F1C2DBB7C037}" type="parTrans" cxnId="{E468FF3D-4B55-468E-9907-20071A323C92}">
      <dgm:prSet/>
      <dgm:spPr/>
      <dgm:t>
        <a:bodyPr/>
        <a:lstStyle/>
        <a:p>
          <a:endParaRPr lang="en-US"/>
        </a:p>
      </dgm:t>
    </dgm:pt>
    <dgm:pt modelId="{11A926E4-D8B3-4633-AC08-29181BE38389}" type="sibTrans" cxnId="{E468FF3D-4B55-468E-9907-20071A323C92}">
      <dgm:prSet/>
      <dgm:spPr/>
      <dgm:t>
        <a:bodyPr/>
        <a:lstStyle/>
        <a:p>
          <a:endParaRPr lang="en-US"/>
        </a:p>
      </dgm:t>
    </dgm:pt>
    <dgm:pt modelId="{47E86465-8804-4B3F-A891-5BF5E5545921}" type="pres">
      <dgm:prSet presAssocID="{A522DF3B-063B-4E15-BDAF-1F25DB769E4A}" presName="Name0" presStyleCnt="0">
        <dgm:presLayoutVars>
          <dgm:dir/>
          <dgm:resizeHandles val="exact"/>
        </dgm:presLayoutVars>
      </dgm:prSet>
      <dgm:spPr/>
    </dgm:pt>
    <dgm:pt modelId="{8122BB4A-FDEE-4CA6-B7DB-7B095553C06B}" type="pres">
      <dgm:prSet presAssocID="{AB0613EA-90E2-475D-B580-D157B316E12A}" presName="node" presStyleLbl="node1" presStyleIdx="0" presStyleCnt="3">
        <dgm:presLayoutVars>
          <dgm:bulletEnabled val="1"/>
        </dgm:presLayoutVars>
      </dgm:prSet>
      <dgm:spPr/>
    </dgm:pt>
    <dgm:pt modelId="{F157A325-BCC6-4DE2-BDEA-3967D3AD2F99}" type="pres">
      <dgm:prSet presAssocID="{0E8EADBA-E745-4A77-8C2C-D68C18EE229C}" presName="sibTrans" presStyleLbl="sibTrans2D1" presStyleIdx="0" presStyleCnt="2"/>
      <dgm:spPr/>
    </dgm:pt>
    <dgm:pt modelId="{BF192194-B7A9-4330-9544-D255B6E87A74}" type="pres">
      <dgm:prSet presAssocID="{0E8EADBA-E745-4A77-8C2C-D68C18EE229C}" presName="connectorText" presStyleLbl="sibTrans2D1" presStyleIdx="0" presStyleCnt="2"/>
      <dgm:spPr/>
    </dgm:pt>
    <dgm:pt modelId="{C427184F-82AF-4138-9E30-CEEA2E700ED1}" type="pres">
      <dgm:prSet presAssocID="{3347E495-D8F9-499B-B1E9-F95AB0F743EF}" presName="node" presStyleLbl="node1" presStyleIdx="1" presStyleCnt="3">
        <dgm:presLayoutVars>
          <dgm:bulletEnabled val="1"/>
        </dgm:presLayoutVars>
      </dgm:prSet>
      <dgm:spPr/>
    </dgm:pt>
    <dgm:pt modelId="{D3380658-982A-4DB3-9A2E-49E2AD528850}" type="pres">
      <dgm:prSet presAssocID="{D42C622D-9CE0-4DAD-A31A-9FDF61466856}" presName="sibTrans" presStyleLbl="sibTrans2D1" presStyleIdx="1" presStyleCnt="2"/>
      <dgm:spPr/>
    </dgm:pt>
    <dgm:pt modelId="{4B077F89-C420-42BC-8A1B-558A0F45FD98}" type="pres">
      <dgm:prSet presAssocID="{D42C622D-9CE0-4DAD-A31A-9FDF61466856}" presName="connectorText" presStyleLbl="sibTrans2D1" presStyleIdx="1" presStyleCnt="2"/>
      <dgm:spPr/>
    </dgm:pt>
    <dgm:pt modelId="{8DAADA99-A7EB-4141-B85A-A678F2360F99}" type="pres">
      <dgm:prSet presAssocID="{7FCD5A13-827B-4D80-8456-2B29A0D184A5}" presName="node" presStyleLbl="node1" presStyleIdx="2" presStyleCnt="3">
        <dgm:presLayoutVars>
          <dgm:bulletEnabled val="1"/>
        </dgm:presLayoutVars>
      </dgm:prSet>
      <dgm:spPr/>
    </dgm:pt>
  </dgm:ptLst>
  <dgm:cxnLst>
    <dgm:cxn modelId="{781F5F08-A908-4E3D-AC3C-C4F41F802033}" srcId="{A522DF3B-063B-4E15-BDAF-1F25DB769E4A}" destId="{3347E495-D8F9-499B-B1E9-F95AB0F743EF}" srcOrd="1" destOrd="0" parTransId="{4FBFFCE7-5B31-4F74-889B-6A2A7BE76470}" sibTransId="{D42C622D-9CE0-4DAD-A31A-9FDF61466856}"/>
    <dgm:cxn modelId="{AF8BDC16-563A-4DA3-AAC3-B56D69CE3A50}" type="presOf" srcId="{AB0613EA-90E2-475D-B580-D157B316E12A}" destId="{8122BB4A-FDEE-4CA6-B7DB-7B095553C06B}" srcOrd="0" destOrd="0" presId="urn:microsoft.com/office/officeart/2005/8/layout/process1"/>
    <dgm:cxn modelId="{B5FFD532-02A6-4B09-AC7B-103B26267C31}" type="presOf" srcId="{7FCD5A13-827B-4D80-8456-2B29A0D184A5}" destId="{8DAADA99-A7EB-4141-B85A-A678F2360F99}" srcOrd="0" destOrd="0" presId="urn:microsoft.com/office/officeart/2005/8/layout/process1"/>
    <dgm:cxn modelId="{B8EB6438-6FA8-4E53-B3F8-BCBCAA0F698E}" type="presOf" srcId="{3347E495-D8F9-499B-B1E9-F95AB0F743EF}" destId="{C427184F-82AF-4138-9E30-CEEA2E700ED1}" srcOrd="0" destOrd="0" presId="urn:microsoft.com/office/officeart/2005/8/layout/process1"/>
    <dgm:cxn modelId="{E468FF3D-4B55-468E-9907-20071A323C92}" srcId="{A522DF3B-063B-4E15-BDAF-1F25DB769E4A}" destId="{7FCD5A13-827B-4D80-8456-2B29A0D184A5}" srcOrd="2" destOrd="0" parTransId="{4993928D-17C2-4BEA-9A45-F1C2DBB7C037}" sibTransId="{11A926E4-D8B3-4633-AC08-29181BE38389}"/>
    <dgm:cxn modelId="{39EDF24C-FB9C-4FA2-8F90-D15FE3324AEA}" type="presOf" srcId="{0E8EADBA-E745-4A77-8C2C-D68C18EE229C}" destId="{F157A325-BCC6-4DE2-BDEA-3967D3AD2F99}" srcOrd="0" destOrd="0" presId="urn:microsoft.com/office/officeart/2005/8/layout/process1"/>
    <dgm:cxn modelId="{EB6F5189-1F3B-45B3-8B8E-F74B84F3BD74}" type="presOf" srcId="{0E8EADBA-E745-4A77-8C2C-D68C18EE229C}" destId="{BF192194-B7A9-4330-9544-D255B6E87A74}" srcOrd="1" destOrd="0" presId="urn:microsoft.com/office/officeart/2005/8/layout/process1"/>
    <dgm:cxn modelId="{CA541B9F-5938-4795-A04A-C3EB3FAAD17D}" srcId="{A522DF3B-063B-4E15-BDAF-1F25DB769E4A}" destId="{AB0613EA-90E2-475D-B580-D157B316E12A}" srcOrd="0" destOrd="0" parTransId="{857F82F2-C1D7-4862-8AD7-D022FECB1E33}" sibTransId="{0E8EADBA-E745-4A77-8C2C-D68C18EE229C}"/>
    <dgm:cxn modelId="{BB21C6E7-9D95-4607-9BCB-BE83D2B852AC}" type="presOf" srcId="{D42C622D-9CE0-4DAD-A31A-9FDF61466856}" destId="{D3380658-982A-4DB3-9A2E-49E2AD528850}" srcOrd="0" destOrd="0" presId="urn:microsoft.com/office/officeart/2005/8/layout/process1"/>
    <dgm:cxn modelId="{EC0FB7E9-A18B-4853-9224-7D4401753BA5}" type="presOf" srcId="{D42C622D-9CE0-4DAD-A31A-9FDF61466856}" destId="{4B077F89-C420-42BC-8A1B-558A0F45FD98}" srcOrd="1" destOrd="0" presId="urn:microsoft.com/office/officeart/2005/8/layout/process1"/>
    <dgm:cxn modelId="{E3FFCCEA-7888-4048-B1A1-8C2C936591FB}" type="presOf" srcId="{A522DF3B-063B-4E15-BDAF-1F25DB769E4A}" destId="{47E86465-8804-4B3F-A891-5BF5E5545921}" srcOrd="0" destOrd="0" presId="urn:microsoft.com/office/officeart/2005/8/layout/process1"/>
    <dgm:cxn modelId="{038587D5-8EBD-410A-93D2-FC7E69BFE50E}" type="presParOf" srcId="{47E86465-8804-4B3F-A891-5BF5E5545921}" destId="{8122BB4A-FDEE-4CA6-B7DB-7B095553C06B}" srcOrd="0" destOrd="0" presId="urn:microsoft.com/office/officeart/2005/8/layout/process1"/>
    <dgm:cxn modelId="{2952B5CA-E7CA-40C0-ADDE-CF1A33F726CB}" type="presParOf" srcId="{47E86465-8804-4B3F-A891-5BF5E5545921}" destId="{F157A325-BCC6-4DE2-BDEA-3967D3AD2F99}" srcOrd="1" destOrd="0" presId="urn:microsoft.com/office/officeart/2005/8/layout/process1"/>
    <dgm:cxn modelId="{CA8EBBC9-56BD-4CF4-9342-E321E0D94CA9}" type="presParOf" srcId="{F157A325-BCC6-4DE2-BDEA-3967D3AD2F99}" destId="{BF192194-B7A9-4330-9544-D255B6E87A74}" srcOrd="0" destOrd="0" presId="urn:microsoft.com/office/officeart/2005/8/layout/process1"/>
    <dgm:cxn modelId="{F3CE1F6D-051F-4817-81E3-AA53A45E63A1}" type="presParOf" srcId="{47E86465-8804-4B3F-A891-5BF5E5545921}" destId="{C427184F-82AF-4138-9E30-CEEA2E700ED1}" srcOrd="2" destOrd="0" presId="urn:microsoft.com/office/officeart/2005/8/layout/process1"/>
    <dgm:cxn modelId="{D89CA92A-40D9-4ADA-801B-55F2857AE9E5}" type="presParOf" srcId="{47E86465-8804-4B3F-A891-5BF5E5545921}" destId="{D3380658-982A-4DB3-9A2E-49E2AD528850}" srcOrd="3" destOrd="0" presId="urn:microsoft.com/office/officeart/2005/8/layout/process1"/>
    <dgm:cxn modelId="{95D1ABDD-2D15-4008-9CD3-630C7744863F}" type="presParOf" srcId="{D3380658-982A-4DB3-9A2E-49E2AD528850}" destId="{4B077F89-C420-42BC-8A1B-558A0F45FD98}" srcOrd="0" destOrd="0" presId="urn:microsoft.com/office/officeart/2005/8/layout/process1"/>
    <dgm:cxn modelId="{38394547-82D1-490C-A3E1-AA3BF04509A6}" type="presParOf" srcId="{47E86465-8804-4B3F-A891-5BF5E5545921}" destId="{8DAADA99-A7EB-4141-B85A-A678F2360F9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2DF3B-063B-4E15-BDAF-1F25DB769E4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B0613EA-90E2-475D-B580-D157B316E12A}">
      <dgm:prSet phldrT="[Text]"/>
      <dgm:spPr>
        <a:solidFill>
          <a:srgbClr val="548D8E"/>
        </a:solidFill>
      </dgm:spPr>
      <dgm:t>
        <a:bodyPr/>
        <a:lstStyle/>
        <a:p>
          <a:r>
            <a:rPr lang="en-US"/>
            <a:t>July to Dec   2023</a:t>
          </a:r>
        </a:p>
      </dgm:t>
    </dgm:pt>
    <dgm:pt modelId="{857F82F2-C1D7-4862-8AD7-D022FECB1E33}" type="parTrans" cxnId="{CA541B9F-5938-4795-A04A-C3EB3FAAD17D}">
      <dgm:prSet/>
      <dgm:spPr/>
      <dgm:t>
        <a:bodyPr/>
        <a:lstStyle/>
        <a:p>
          <a:endParaRPr lang="en-US"/>
        </a:p>
      </dgm:t>
    </dgm:pt>
    <dgm:pt modelId="{0E8EADBA-E745-4A77-8C2C-D68C18EE229C}" type="sibTrans" cxnId="{CA541B9F-5938-4795-A04A-C3EB3FAAD17D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3347E495-D8F9-499B-B1E9-F95AB0F743EF}">
      <dgm:prSet phldrT="[Text]"/>
      <dgm:spPr>
        <a:solidFill>
          <a:srgbClr val="548D8E"/>
        </a:solidFill>
      </dgm:spPr>
      <dgm:t>
        <a:bodyPr/>
        <a:lstStyle/>
        <a:p>
          <a:r>
            <a:rPr lang="en-US"/>
            <a:t>Jan to March 2024</a:t>
          </a:r>
        </a:p>
      </dgm:t>
    </dgm:pt>
    <dgm:pt modelId="{4FBFFCE7-5B31-4F74-889B-6A2A7BE76470}" type="parTrans" cxnId="{781F5F08-A908-4E3D-AC3C-C4F41F802033}">
      <dgm:prSet/>
      <dgm:spPr/>
      <dgm:t>
        <a:bodyPr/>
        <a:lstStyle/>
        <a:p>
          <a:endParaRPr lang="en-US"/>
        </a:p>
      </dgm:t>
    </dgm:pt>
    <dgm:pt modelId="{D42C622D-9CE0-4DAD-A31A-9FDF61466856}" type="sibTrans" cxnId="{781F5F08-A908-4E3D-AC3C-C4F41F802033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7FCD5A13-827B-4D80-8456-2B29A0D184A5}">
      <dgm:prSet phldrT="[Text]"/>
      <dgm:spPr>
        <a:solidFill>
          <a:srgbClr val="548D8E"/>
        </a:solidFill>
      </dgm:spPr>
      <dgm:t>
        <a:bodyPr/>
        <a:lstStyle/>
        <a:p>
          <a:r>
            <a:rPr lang="en-US"/>
            <a:t>May to July 2024</a:t>
          </a:r>
        </a:p>
      </dgm:t>
    </dgm:pt>
    <dgm:pt modelId="{4993928D-17C2-4BEA-9A45-F1C2DBB7C037}" type="parTrans" cxnId="{E468FF3D-4B55-468E-9907-20071A323C92}">
      <dgm:prSet/>
      <dgm:spPr/>
      <dgm:t>
        <a:bodyPr/>
        <a:lstStyle/>
        <a:p>
          <a:endParaRPr lang="en-US"/>
        </a:p>
      </dgm:t>
    </dgm:pt>
    <dgm:pt modelId="{11A926E4-D8B3-4633-AC08-29181BE38389}" type="sibTrans" cxnId="{E468FF3D-4B55-468E-9907-20071A323C92}">
      <dgm:prSet/>
      <dgm:spPr/>
      <dgm:t>
        <a:bodyPr/>
        <a:lstStyle/>
        <a:p>
          <a:endParaRPr lang="en-US"/>
        </a:p>
      </dgm:t>
    </dgm:pt>
    <dgm:pt modelId="{47E86465-8804-4B3F-A891-5BF5E5545921}" type="pres">
      <dgm:prSet presAssocID="{A522DF3B-063B-4E15-BDAF-1F25DB769E4A}" presName="Name0" presStyleCnt="0">
        <dgm:presLayoutVars>
          <dgm:dir/>
          <dgm:resizeHandles val="exact"/>
        </dgm:presLayoutVars>
      </dgm:prSet>
      <dgm:spPr/>
    </dgm:pt>
    <dgm:pt modelId="{8122BB4A-FDEE-4CA6-B7DB-7B095553C06B}" type="pres">
      <dgm:prSet presAssocID="{AB0613EA-90E2-475D-B580-D157B316E12A}" presName="node" presStyleLbl="node1" presStyleIdx="0" presStyleCnt="3">
        <dgm:presLayoutVars>
          <dgm:bulletEnabled val="1"/>
        </dgm:presLayoutVars>
      </dgm:prSet>
      <dgm:spPr/>
    </dgm:pt>
    <dgm:pt modelId="{F157A325-BCC6-4DE2-BDEA-3967D3AD2F99}" type="pres">
      <dgm:prSet presAssocID="{0E8EADBA-E745-4A77-8C2C-D68C18EE229C}" presName="sibTrans" presStyleLbl="sibTrans2D1" presStyleIdx="0" presStyleCnt="2"/>
      <dgm:spPr/>
    </dgm:pt>
    <dgm:pt modelId="{BF192194-B7A9-4330-9544-D255B6E87A74}" type="pres">
      <dgm:prSet presAssocID="{0E8EADBA-E745-4A77-8C2C-D68C18EE229C}" presName="connectorText" presStyleLbl="sibTrans2D1" presStyleIdx="0" presStyleCnt="2"/>
      <dgm:spPr/>
    </dgm:pt>
    <dgm:pt modelId="{C427184F-82AF-4138-9E30-CEEA2E700ED1}" type="pres">
      <dgm:prSet presAssocID="{3347E495-D8F9-499B-B1E9-F95AB0F743EF}" presName="node" presStyleLbl="node1" presStyleIdx="1" presStyleCnt="3">
        <dgm:presLayoutVars>
          <dgm:bulletEnabled val="1"/>
        </dgm:presLayoutVars>
      </dgm:prSet>
      <dgm:spPr/>
    </dgm:pt>
    <dgm:pt modelId="{D3380658-982A-4DB3-9A2E-49E2AD528850}" type="pres">
      <dgm:prSet presAssocID="{D42C622D-9CE0-4DAD-A31A-9FDF61466856}" presName="sibTrans" presStyleLbl="sibTrans2D1" presStyleIdx="1" presStyleCnt="2"/>
      <dgm:spPr/>
    </dgm:pt>
    <dgm:pt modelId="{4B077F89-C420-42BC-8A1B-558A0F45FD98}" type="pres">
      <dgm:prSet presAssocID="{D42C622D-9CE0-4DAD-A31A-9FDF61466856}" presName="connectorText" presStyleLbl="sibTrans2D1" presStyleIdx="1" presStyleCnt="2"/>
      <dgm:spPr/>
    </dgm:pt>
    <dgm:pt modelId="{8DAADA99-A7EB-4141-B85A-A678F2360F99}" type="pres">
      <dgm:prSet presAssocID="{7FCD5A13-827B-4D80-8456-2B29A0D184A5}" presName="node" presStyleLbl="node1" presStyleIdx="2" presStyleCnt="3">
        <dgm:presLayoutVars>
          <dgm:bulletEnabled val="1"/>
        </dgm:presLayoutVars>
      </dgm:prSet>
      <dgm:spPr/>
    </dgm:pt>
  </dgm:ptLst>
  <dgm:cxnLst>
    <dgm:cxn modelId="{781F5F08-A908-4E3D-AC3C-C4F41F802033}" srcId="{A522DF3B-063B-4E15-BDAF-1F25DB769E4A}" destId="{3347E495-D8F9-499B-B1E9-F95AB0F743EF}" srcOrd="1" destOrd="0" parTransId="{4FBFFCE7-5B31-4F74-889B-6A2A7BE76470}" sibTransId="{D42C622D-9CE0-4DAD-A31A-9FDF61466856}"/>
    <dgm:cxn modelId="{AF8BDC16-563A-4DA3-AAC3-B56D69CE3A50}" type="presOf" srcId="{AB0613EA-90E2-475D-B580-D157B316E12A}" destId="{8122BB4A-FDEE-4CA6-B7DB-7B095553C06B}" srcOrd="0" destOrd="0" presId="urn:microsoft.com/office/officeart/2005/8/layout/process1"/>
    <dgm:cxn modelId="{B5FFD532-02A6-4B09-AC7B-103B26267C31}" type="presOf" srcId="{7FCD5A13-827B-4D80-8456-2B29A0D184A5}" destId="{8DAADA99-A7EB-4141-B85A-A678F2360F99}" srcOrd="0" destOrd="0" presId="urn:microsoft.com/office/officeart/2005/8/layout/process1"/>
    <dgm:cxn modelId="{B8EB6438-6FA8-4E53-B3F8-BCBCAA0F698E}" type="presOf" srcId="{3347E495-D8F9-499B-B1E9-F95AB0F743EF}" destId="{C427184F-82AF-4138-9E30-CEEA2E700ED1}" srcOrd="0" destOrd="0" presId="urn:microsoft.com/office/officeart/2005/8/layout/process1"/>
    <dgm:cxn modelId="{E468FF3D-4B55-468E-9907-20071A323C92}" srcId="{A522DF3B-063B-4E15-BDAF-1F25DB769E4A}" destId="{7FCD5A13-827B-4D80-8456-2B29A0D184A5}" srcOrd="2" destOrd="0" parTransId="{4993928D-17C2-4BEA-9A45-F1C2DBB7C037}" sibTransId="{11A926E4-D8B3-4633-AC08-29181BE38389}"/>
    <dgm:cxn modelId="{39EDF24C-FB9C-4FA2-8F90-D15FE3324AEA}" type="presOf" srcId="{0E8EADBA-E745-4A77-8C2C-D68C18EE229C}" destId="{F157A325-BCC6-4DE2-BDEA-3967D3AD2F99}" srcOrd="0" destOrd="0" presId="urn:microsoft.com/office/officeart/2005/8/layout/process1"/>
    <dgm:cxn modelId="{EB6F5189-1F3B-45B3-8B8E-F74B84F3BD74}" type="presOf" srcId="{0E8EADBA-E745-4A77-8C2C-D68C18EE229C}" destId="{BF192194-B7A9-4330-9544-D255B6E87A74}" srcOrd="1" destOrd="0" presId="urn:microsoft.com/office/officeart/2005/8/layout/process1"/>
    <dgm:cxn modelId="{CA541B9F-5938-4795-A04A-C3EB3FAAD17D}" srcId="{A522DF3B-063B-4E15-BDAF-1F25DB769E4A}" destId="{AB0613EA-90E2-475D-B580-D157B316E12A}" srcOrd="0" destOrd="0" parTransId="{857F82F2-C1D7-4862-8AD7-D022FECB1E33}" sibTransId="{0E8EADBA-E745-4A77-8C2C-D68C18EE229C}"/>
    <dgm:cxn modelId="{BB21C6E7-9D95-4607-9BCB-BE83D2B852AC}" type="presOf" srcId="{D42C622D-9CE0-4DAD-A31A-9FDF61466856}" destId="{D3380658-982A-4DB3-9A2E-49E2AD528850}" srcOrd="0" destOrd="0" presId="urn:microsoft.com/office/officeart/2005/8/layout/process1"/>
    <dgm:cxn modelId="{EC0FB7E9-A18B-4853-9224-7D4401753BA5}" type="presOf" srcId="{D42C622D-9CE0-4DAD-A31A-9FDF61466856}" destId="{4B077F89-C420-42BC-8A1B-558A0F45FD98}" srcOrd="1" destOrd="0" presId="urn:microsoft.com/office/officeart/2005/8/layout/process1"/>
    <dgm:cxn modelId="{E3FFCCEA-7888-4048-B1A1-8C2C936591FB}" type="presOf" srcId="{A522DF3B-063B-4E15-BDAF-1F25DB769E4A}" destId="{47E86465-8804-4B3F-A891-5BF5E5545921}" srcOrd="0" destOrd="0" presId="urn:microsoft.com/office/officeart/2005/8/layout/process1"/>
    <dgm:cxn modelId="{038587D5-8EBD-410A-93D2-FC7E69BFE50E}" type="presParOf" srcId="{47E86465-8804-4B3F-A891-5BF5E5545921}" destId="{8122BB4A-FDEE-4CA6-B7DB-7B095553C06B}" srcOrd="0" destOrd="0" presId="urn:microsoft.com/office/officeart/2005/8/layout/process1"/>
    <dgm:cxn modelId="{2952B5CA-E7CA-40C0-ADDE-CF1A33F726CB}" type="presParOf" srcId="{47E86465-8804-4B3F-A891-5BF5E5545921}" destId="{F157A325-BCC6-4DE2-BDEA-3967D3AD2F99}" srcOrd="1" destOrd="0" presId="urn:microsoft.com/office/officeart/2005/8/layout/process1"/>
    <dgm:cxn modelId="{CA8EBBC9-56BD-4CF4-9342-E321E0D94CA9}" type="presParOf" srcId="{F157A325-BCC6-4DE2-BDEA-3967D3AD2F99}" destId="{BF192194-B7A9-4330-9544-D255B6E87A74}" srcOrd="0" destOrd="0" presId="urn:microsoft.com/office/officeart/2005/8/layout/process1"/>
    <dgm:cxn modelId="{F3CE1F6D-051F-4817-81E3-AA53A45E63A1}" type="presParOf" srcId="{47E86465-8804-4B3F-A891-5BF5E5545921}" destId="{C427184F-82AF-4138-9E30-CEEA2E700ED1}" srcOrd="2" destOrd="0" presId="urn:microsoft.com/office/officeart/2005/8/layout/process1"/>
    <dgm:cxn modelId="{D89CA92A-40D9-4ADA-801B-55F2857AE9E5}" type="presParOf" srcId="{47E86465-8804-4B3F-A891-5BF5E5545921}" destId="{D3380658-982A-4DB3-9A2E-49E2AD528850}" srcOrd="3" destOrd="0" presId="urn:microsoft.com/office/officeart/2005/8/layout/process1"/>
    <dgm:cxn modelId="{95D1ABDD-2D15-4008-9CD3-630C7744863F}" type="presParOf" srcId="{D3380658-982A-4DB3-9A2E-49E2AD528850}" destId="{4B077F89-C420-42BC-8A1B-558A0F45FD98}" srcOrd="0" destOrd="0" presId="urn:microsoft.com/office/officeart/2005/8/layout/process1"/>
    <dgm:cxn modelId="{38394547-82D1-490C-A3E1-AA3BF04509A6}" type="presParOf" srcId="{47E86465-8804-4B3F-A891-5BF5E5545921}" destId="{8DAADA99-A7EB-4141-B85A-A678F2360F9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2BB4A-FDEE-4CA6-B7DB-7B095553C06B}">
      <dsp:nvSpPr>
        <dsp:cNvPr id="0" name=""/>
        <dsp:cNvSpPr/>
      </dsp:nvSpPr>
      <dsp:spPr>
        <a:xfrm>
          <a:off x="8498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July to Dec</a:t>
          </a:r>
          <a:r>
            <a:rPr lang="en-US" sz="3500" kern="1200" dirty="0">
              <a:latin typeface="Calibri Light" panose="020F0302020204030204"/>
            </a:rPr>
            <a:t>  </a:t>
          </a:r>
          <a:r>
            <a:rPr lang="en-US" sz="3500" kern="1200" dirty="0"/>
            <a:t> 2023</a:t>
          </a:r>
        </a:p>
      </dsp:txBody>
      <dsp:txXfrm>
        <a:off x="53134" y="1462435"/>
        <a:ext cx="2450686" cy="1434703"/>
      </dsp:txXfrm>
    </dsp:sp>
    <dsp:sp modelId="{F157A325-BCC6-4DE2-BDEA-3967D3AD2F99}">
      <dsp:nvSpPr>
        <dsp:cNvPr id="0" name=""/>
        <dsp:cNvSpPr/>
      </dsp:nvSpPr>
      <dsp:spPr>
        <a:xfrm>
          <a:off x="2802452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02452" y="1990814"/>
        <a:ext cx="376930" cy="377945"/>
      </dsp:txXfrm>
    </dsp:sp>
    <dsp:sp modelId="{C427184F-82AF-4138-9E30-CEEA2E700ED1}">
      <dsp:nvSpPr>
        <dsp:cNvPr id="0" name=""/>
        <dsp:cNvSpPr/>
      </dsp:nvSpPr>
      <dsp:spPr>
        <a:xfrm>
          <a:off x="3564439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Jan to March 2024</a:t>
          </a:r>
        </a:p>
      </dsp:txBody>
      <dsp:txXfrm>
        <a:off x="3609075" y="1462435"/>
        <a:ext cx="2450686" cy="1434703"/>
      </dsp:txXfrm>
    </dsp:sp>
    <dsp:sp modelId="{D3380658-982A-4DB3-9A2E-49E2AD528850}">
      <dsp:nvSpPr>
        <dsp:cNvPr id="0" name=""/>
        <dsp:cNvSpPr/>
      </dsp:nvSpPr>
      <dsp:spPr>
        <a:xfrm>
          <a:off x="6358394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358394" y="1990814"/>
        <a:ext cx="376930" cy="377945"/>
      </dsp:txXfrm>
    </dsp:sp>
    <dsp:sp modelId="{8DAADA99-A7EB-4141-B85A-A678F2360F99}">
      <dsp:nvSpPr>
        <dsp:cNvPr id="0" name=""/>
        <dsp:cNvSpPr/>
      </dsp:nvSpPr>
      <dsp:spPr>
        <a:xfrm>
          <a:off x="7120381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May to July 2024</a:t>
          </a:r>
        </a:p>
      </dsp:txBody>
      <dsp:txXfrm>
        <a:off x="7165017" y="1462435"/>
        <a:ext cx="2450686" cy="1434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2BB4A-FDEE-4CA6-B7DB-7B095553C06B}">
      <dsp:nvSpPr>
        <dsp:cNvPr id="0" name=""/>
        <dsp:cNvSpPr/>
      </dsp:nvSpPr>
      <dsp:spPr>
        <a:xfrm>
          <a:off x="8498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July to Dec   2023</a:t>
          </a:r>
        </a:p>
      </dsp:txBody>
      <dsp:txXfrm>
        <a:off x="53134" y="1462435"/>
        <a:ext cx="2450686" cy="1434703"/>
      </dsp:txXfrm>
    </dsp:sp>
    <dsp:sp modelId="{F157A325-BCC6-4DE2-BDEA-3967D3AD2F99}">
      <dsp:nvSpPr>
        <dsp:cNvPr id="0" name=""/>
        <dsp:cNvSpPr/>
      </dsp:nvSpPr>
      <dsp:spPr>
        <a:xfrm>
          <a:off x="2802452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02452" y="1990814"/>
        <a:ext cx="376930" cy="377945"/>
      </dsp:txXfrm>
    </dsp:sp>
    <dsp:sp modelId="{C427184F-82AF-4138-9E30-CEEA2E700ED1}">
      <dsp:nvSpPr>
        <dsp:cNvPr id="0" name=""/>
        <dsp:cNvSpPr/>
      </dsp:nvSpPr>
      <dsp:spPr>
        <a:xfrm>
          <a:off x="3564439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Jan to March 2024</a:t>
          </a:r>
        </a:p>
      </dsp:txBody>
      <dsp:txXfrm>
        <a:off x="3609075" y="1462435"/>
        <a:ext cx="2450686" cy="1434703"/>
      </dsp:txXfrm>
    </dsp:sp>
    <dsp:sp modelId="{D3380658-982A-4DB3-9A2E-49E2AD528850}">
      <dsp:nvSpPr>
        <dsp:cNvPr id="0" name=""/>
        <dsp:cNvSpPr/>
      </dsp:nvSpPr>
      <dsp:spPr>
        <a:xfrm>
          <a:off x="6358394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358394" y="1990814"/>
        <a:ext cx="376930" cy="377945"/>
      </dsp:txXfrm>
    </dsp:sp>
    <dsp:sp modelId="{8DAADA99-A7EB-4141-B85A-A678F2360F99}">
      <dsp:nvSpPr>
        <dsp:cNvPr id="0" name=""/>
        <dsp:cNvSpPr/>
      </dsp:nvSpPr>
      <dsp:spPr>
        <a:xfrm>
          <a:off x="7120381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May to July 2024</a:t>
          </a:r>
        </a:p>
      </dsp:txBody>
      <dsp:txXfrm>
        <a:off x="7165017" y="1462435"/>
        <a:ext cx="2450686" cy="1434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0D2BD3-674A-4924-B12F-9C442C3D6068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813BB3A-2001-45FF-BCB9-B3A844B2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E4482EF-0143-43C3-897F-8BC650F2A068}" type="datetimeFigureOut">
              <a:rPr lang="en-US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43E0622-95DA-40E2-AEF9-A876209F64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1 direction</a:t>
            </a:r>
          </a:p>
          <a:p>
            <a:r>
              <a:rPr lang="en-US"/>
              <a:t>How we write housing rules matters for how much housing gets built and affordability</a:t>
            </a:r>
          </a:p>
          <a:p>
            <a:r>
              <a:rPr lang="en-US"/>
              <a:t>Middle housing is important – but there will remain unmet need for affordable housing</a:t>
            </a:r>
          </a:p>
          <a:p>
            <a:r>
              <a:rPr lang="en-US"/>
              <a:t>Ownership opportunities </a:t>
            </a:r>
          </a:p>
          <a:p>
            <a:endParaRPr lang="en-US"/>
          </a:p>
          <a:p>
            <a:r>
              <a:rPr lang="en-US"/>
              <a:t>Decisions:</a:t>
            </a:r>
          </a:p>
          <a:p>
            <a:r>
              <a:rPr lang="en-US"/>
              <a:t>Over next couple of months – gathering input on tradeoffs (both for standards AND for specific affordability tools); using that to come up with big moves</a:t>
            </a:r>
          </a:p>
          <a:p>
            <a:r>
              <a:rPr lang="en-US"/>
              <a:t>One basic concept – incentives need to be valuable to developers (often that means allowing bigger buildings/more units)</a:t>
            </a:r>
          </a:p>
          <a:p>
            <a:r>
              <a:rPr lang="en-US"/>
              <a:t>By March-April:</a:t>
            </a:r>
          </a:p>
          <a:p>
            <a:r>
              <a:rPr lang="en-US"/>
              <a:t>At neighborhood meetings, share how those could play out</a:t>
            </a:r>
          </a:p>
          <a:p>
            <a:r>
              <a:rPr lang="en-US"/>
              <a:t>Refinements to the proposals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25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3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title slides at beginning of each section</a:t>
            </a:r>
          </a:p>
          <a:p>
            <a:r>
              <a:rPr lang="en-US"/>
              <a:t>Building scale: slide on Res Patterns – reasonable compatibility, backyard height – lower? Does it make sense to have lower height to reflect ?</a:t>
            </a:r>
          </a:p>
          <a:p>
            <a:r>
              <a:rPr lang="en-US"/>
              <a:t>FAR – needs to go up to some extent – how far? Here’s a concept… spend some time showing what it means. </a:t>
            </a:r>
          </a:p>
          <a:p>
            <a:r>
              <a:rPr lang="en-US"/>
              <a:t>For balancing act:</a:t>
            </a:r>
          </a:p>
          <a:p>
            <a:r>
              <a:rPr lang="en-US" err="1"/>
              <a:t>Houseplex</a:t>
            </a:r>
            <a:r>
              <a:rPr lang="en-US"/>
              <a:t> at 1.0 FAR – then vary by amount of amenity </a:t>
            </a:r>
            <a:r>
              <a:rPr lang="en-US" err="1"/>
              <a:t>space+trees</a:t>
            </a:r>
            <a:r>
              <a:rPr lang="en-US"/>
              <a:t> vs parking – then test against other housing types</a:t>
            </a:r>
          </a:p>
          <a:p>
            <a:r>
              <a:rPr lang="en-US"/>
              <a:t>For Parking High/low amenity space + trees, Parking low/high amenity </a:t>
            </a:r>
            <a:r>
              <a:rPr lang="en-US" err="1"/>
              <a:t>space+trees</a:t>
            </a:r>
            <a:r>
              <a:rPr lang="en-US"/>
              <a:t> (maybe bottom for amenity space is how much is needed for trees)</a:t>
            </a:r>
          </a:p>
          <a:p>
            <a:r>
              <a:rPr lang="en-US"/>
              <a:t>Two balancing acts – one </a:t>
            </a:r>
            <a:r>
              <a:rPr lang="en-US" err="1"/>
              <a:t>houseplex</a:t>
            </a:r>
            <a:r>
              <a:rPr lang="en-US"/>
              <a:t>, one multiplex… hold FAR/number of units constant, tradeoff between parking and landscaping/trees</a:t>
            </a:r>
          </a:p>
          <a:p>
            <a:r>
              <a:rPr lang="en-US"/>
              <a:t>The options better work, and there should be enough room for bonusing flexibility</a:t>
            </a:r>
          </a:p>
          <a:p>
            <a:r>
              <a:rPr lang="en-US"/>
              <a:t>All we really need is direction they are leaning… we can get their read about where they are willing to go.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show this with some explanation of how we got here- which they should already be caught up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Assuming different housing types can be combined on a site</a:t>
            </a:r>
          </a:p>
          <a:p>
            <a:r>
              <a:rPr lang="en-US"/>
              <a:t>Backyard Buildings – can be multiple units….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97301">
              <a:defRPr/>
            </a:pPr>
            <a:fld id="{D43E0622-95DA-40E2-AEF9-A876209F645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97301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779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MAJOR POINTS TO CALL OUT? </a:t>
            </a:r>
          </a:p>
          <a:p>
            <a:r>
              <a:rPr lang="en-US"/>
              <a:t>Renamed zones </a:t>
            </a:r>
          </a:p>
          <a:p>
            <a:r>
              <a:rPr lang="en-US"/>
              <a:t>Renamed “</a:t>
            </a:r>
            <a:r>
              <a:rPr lang="en-US" err="1"/>
              <a:t>houseplexes</a:t>
            </a:r>
            <a:r>
              <a:rPr lang="en-US"/>
              <a:t>”</a:t>
            </a:r>
          </a:p>
          <a:p>
            <a:r>
              <a:rPr lang="en-US"/>
              <a:t>Still discussing what goes w zone vs housing type</a:t>
            </a:r>
          </a:p>
          <a:p>
            <a:r>
              <a:rPr lang="en-US"/>
              <a:t>Reflects state mandates</a:t>
            </a:r>
          </a:p>
          <a:p>
            <a:r>
              <a:rPr lang="en-US"/>
              <a:t>Refer to Development Standards Table</a:t>
            </a:r>
          </a:p>
          <a:p>
            <a:r>
              <a:rPr lang="en-US"/>
              <a:t>Bonus targeting still in the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Reference HIT1 policies</a:t>
            </a:r>
          </a:p>
          <a:p>
            <a:r>
              <a:rPr lang="en-US"/>
              <a:t>Round 2 engagement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89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approach makes room for infill while addressing issues raised by allowing multiple structures on a site.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95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lots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6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2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33" y="3940704"/>
            <a:ext cx="3539067" cy="8429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75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>
                <a:solidFill>
                  <a:schemeClr val="bg1"/>
                </a:solidFill>
              </a:defRPr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>
                <a:solidFill>
                  <a:schemeClr val="bg1"/>
                </a:solidFill>
              </a:defRPr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3AED-8F3F-453B-B0CC-80E1C7C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16" y="1422400"/>
            <a:ext cx="6737350" cy="1865842"/>
          </a:xfrm>
        </p:spPr>
        <p:txBody>
          <a:bodyPr anchor="b"/>
          <a:lstStyle>
            <a:lvl1pPr>
              <a:defRPr sz="6000"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16" y="3308830"/>
            <a:ext cx="6788150" cy="725538"/>
          </a:xfrm>
        </p:spPr>
        <p:txBody>
          <a:bodyPr/>
          <a:lstStyle>
            <a:lvl1pPr marL="0" indent="0">
              <a:buNone/>
              <a:defRPr sz="2400">
                <a:solidFill>
                  <a:srgbClr val="C75E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921519-72E6-4E13-A86D-07604E998CC0}"/>
              </a:ext>
            </a:extLst>
          </p:cNvPr>
          <p:cNvSpPr/>
          <p:nvPr userDrawn="1"/>
        </p:nvSpPr>
        <p:spPr>
          <a:xfrm>
            <a:off x="7" y="0"/>
            <a:ext cx="3581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4" y="636969"/>
            <a:ext cx="2972921" cy="1053723"/>
          </a:xfrm>
        </p:spPr>
        <p:txBody>
          <a:bodyPr anchor="t" anchorCtr="0">
            <a:normAutofit/>
          </a:bodyPr>
          <a:lstStyle>
            <a:lvl1pPr>
              <a:defRPr sz="16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6934" y="1825635"/>
            <a:ext cx="2972921" cy="244362"/>
          </a:xfrm>
        </p:spPr>
        <p:txBody>
          <a:bodyPr wrap="square">
            <a:spAutoFit/>
          </a:bodyPr>
          <a:lstStyle>
            <a:lvl1pPr marL="0" indent="0">
              <a:buNone/>
              <a:defRPr sz="988" b="0"/>
            </a:lvl1pPr>
            <a:lvl2pPr marL="414079" indent="0">
              <a:buNone/>
              <a:defRPr sz="1318"/>
            </a:lvl2pPr>
            <a:lvl3pPr marL="828157" indent="0">
              <a:buNone/>
              <a:defRPr sz="1153"/>
            </a:lvl3pPr>
            <a:lvl4pPr marL="1242237" indent="0">
              <a:buNone/>
              <a:defRPr sz="988"/>
            </a:lvl4pPr>
            <a:lvl5pPr marL="1656317" indent="0">
              <a:buNone/>
              <a:defRPr sz="988"/>
            </a:lvl5pPr>
          </a:lstStyle>
          <a:p>
            <a:pPr lvl="0"/>
            <a:r>
              <a:rPr lang="en-US"/>
              <a:t>Click to add additional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C2F07-C2A0-4A3B-BD0A-D1B44CE408F7}"/>
              </a:ext>
            </a:extLst>
          </p:cNvPr>
          <p:cNvCxnSpPr/>
          <p:nvPr userDrawn="1"/>
        </p:nvCxnSpPr>
        <p:spPr>
          <a:xfrm>
            <a:off x="4102893" y="636966"/>
            <a:ext cx="768076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6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02633"/>
            <a:ext cx="10515600" cy="2852738"/>
          </a:xfrm>
        </p:spPr>
        <p:txBody>
          <a:bodyPr anchor="ctr"/>
          <a:lstStyle>
            <a:lvl1pPr algn="ctr">
              <a:lnSpc>
                <a:spcPct val="100000"/>
              </a:lnSpc>
              <a:defRPr sz="5433" cap="all" baseline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EF2B6-1707-43AE-B317-66CA949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/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/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F571B-0D2D-4FDF-9BA5-C2646CA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2C02-1E79-4749-AE38-14C837E8F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DD2C02-1E79-4749-AE38-14C837E8FCC5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0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3" r:id="rId3"/>
    <p:sldLayoutId id="2147483682" r:id="rId4"/>
    <p:sldLayoutId id="2147483683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3B6482-01DC-44FF-B649-C6B53B5D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828157" rtl="0" eaLnBrk="1" latinLnBrk="0" hangingPunct="1">
        <a:lnSpc>
          <a:spcPct val="90000"/>
        </a:lnSpc>
        <a:spcBef>
          <a:spcPct val="0"/>
        </a:spcBef>
        <a:buNone/>
        <a:defRPr sz="3953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0" indent="0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None/>
        <a:defRPr sz="148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06516" indent="-206516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●"/>
        <a:defRPr sz="1318" kern="1200">
          <a:solidFill>
            <a:schemeClr val="tx1"/>
          </a:solidFill>
          <a:latin typeface="+mn-lt"/>
          <a:ea typeface="+mn-ea"/>
          <a:cs typeface="+mn-cs"/>
        </a:defRPr>
      </a:lvl2pPr>
      <a:lvl3pPr marL="424798" indent="-235271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Open Sans" panose="020B0606030504020204" pitchFamily="34" charset="0"/>
        <a:buChar char="−"/>
        <a:defRPr sz="1153" kern="1200">
          <a:solidFill>
            <a:schemeClr val="tx1"/>
          </a:solidFill>
          <a:latin typeface="+mn-lt"/>
          <a:ea typeface="+mn-ea"/>
          <a:cs typeface="+mn-cs"/>
        </a:defRPr>
      </a:lvl3pPr>
      <a:lvl4pPr marL="144927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5pPr>
      <a:lvl6pPr marL="2277436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151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5594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1967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079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15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23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31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39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447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8554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2633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59064"/>
            <a:ext cx="5906401" cy="1638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70000"/>
              </a:lnSpc>
            </a:pPr>
            <a:r>
              <a:rPr lang="en-US" sz="3600" b="1" i="1" dirty="0"/>
              <a:t>Home In Tacoma Project</a:t>
            </a:r>
          </a:p>
          <a:p>
            <a:pPr>
              <a:lnSpc>
                <a:spcPct val="70000"/>
              </a:lnSpc>
            </a:pPr>
            <a:r>
              <a:rPr lang="en-US" sz="3600" b="1" i="1" dirty="0"/>
              <a:t>Tacoma Permit Advisory Group</a:t>
            </a:r>
          </a:p>
          <a:p>
            <a:pPr>
              <a:lnSpc>
                <a:spcPct val="70000"/>
              </a:lnSpc>
            </a:pPr>
            <a:r>
              <a:rPr lang="en-US" dirty="0"/>
              <a:t>October 18, 2023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6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4E162-7E11-BCB4-F575-E1349068C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521" y="1090708"/>
            <a:ext cx="5506901" cy="4351338"/>
          </a:xfrm>
        </p:spPr>
        <p:txBody>
          <a:bodyPr>
            <a:normAutofit/>
          </a:bodyPr>
          <a:lstStyle/>
          <a:p>
            <a:r>
              <a:rPr lang="en-US" sz="2400"/>
              <a:t>Setbacks</a:t>
            </a:r>
          </a:p>
          <a:p>
            <a:pPr lvl="1"/>
            <a:r>
              <a:rPr lang="en-US" sz="2000"/>
              <a:t>Front: </a:t>
            </a:r>
            <a:r>
              <a:rPr lang="en-US" sz="2000">
                <a:solidFill>
                  <a:srgbClr val="ED7D31"/>
                </a:solidFill>
              </a:rPr>
              <a:t>Reduce</a:t>
            </a:r>
            <a:r>
              <a:rPr lang="en-US" sz="2000"/>
              <a:t> from 20 ft to 15 ft (10 ft in UR-3)</a:t>
            </a:r>
          </a:p>
          <a:p>
            <a:pPr lvl="1"/>
            <a:r>
              <a:rPr lang="en-US" sz="2000"/>
              <a:t>Rear: </a:t>
            </a:r>
            <a:r>
              <a:rPr lang="en-US" sz="2000">
                <a:solidFill>
                  <a:schemeClr val="accent2"/>
                </a:solidFill>
              </a:rPr>
              <a:t>R</a:t>
            </a:r>
            <a:r>
              <a:rPr lang="en-US" sz="2000">
                <a:solidFill>
                  <a:srgbClr val="ED7D31"/>
                </a:solidFill>
              </a:rPr>
              <a:t>educe</a:t>
            </a:r>
            <a:r>
              <a:rPr lang="en-US" sz="2000"/>
              <a:t> from 25 to 15 ft (10 ft in UR-3)</a:t>
            </a:r>
          </a:p>
          <a:p>
            <a:pPr lvl="1"/>
            <a:r>
              <a:rPr lang="en-US" sz="2000"/>
              <a:t>Side: </a:t>
            </a:r>
            <a:r>
              <a:rPr lang="en-US" sz="2000">
                <a:solidFill>
                  <a:schemeClr val="accent6"/>
                </a:solidFill>
              </a:rPr>
              <a:t>Retain</a:t>
            </a:r>
            <a:r>
              <a:rPr lang="en-US" sz="2000"/>
              <a:t> 5 ft, </a:t>
            </a:r>
            <a:r>
              <a:rPr lang="en-US" sz="2000">
                <a:solidFill>
                  <a:srgbClr val="0070C0"/>
                </a:solidFill>
              </a:rPr>
              <a:t>increase</a:t>
            </a:r>
            <a:r>
              <a:rPr lang="en-US" sz="2000"/>
              <a:t> to 8 ft if used for unit access</a:t>
            </a:r>
          </a:p>
          <a:p>
            <a:r>
              <a:rPr lang="en-US" sz="2400"/>
              <a:t>Building Separation</a:t>
            </a:r>
          </a:p>
          <a:p>
            <a:pPr lvl="1"/>
            <a:r>
              <a:rPr lang="en-US" sz="2000">
                <a:solidFill>
                  <a:srgbClr val="0070C0"/>
                </a:solidFill>
              </a:rPr>
              <a:t>New requirement</a:t>
            </a:r>
            <a:r>
              <a:rPr lang="en-US" sz="2000"/>
              <a:t>: Minimum 6 ft, 10 ft for buildings 25 ft or taller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F140-0B0C-1109-0306-9F2994ED4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A diagram of a driveway and driveway&#10;&#10;Description automatically generated">
            <a:extLst>
              <a:ext uri="{FF2B5EF4-FFF2-40B4-BE49-F238E27FC236}">
                <a16:creationId xmlns:a16="http://schemas.microsoft.com/office/drawing/2014/main" id="{528DB52A-B74C-AB19-75BB-CD32460BF8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47"/>
          <a:stretch/>
        </p:blipFill>
        <p:spPr>
          <a:xfrm>
            <a:off x="7812681" y="785586"/>
            <a:ext cx="1623243" cy="4540268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4AA77947-36EC-A9DD-BBFC-60F7F1BC8114}"/>
              </a:ext>
            </a:extLst>
          </p:cNvPr>
          <p:cNvSpPr/>
          <p:nvPr/>
        </p:nvSpPr>
        <p:spPr>
          <a:xfrm>
            <a:off x="9652368" y="2464146"/>
            <a:ext cx="900590" cy="620285"/>
          </a:xfrm>
          <a:prstGeom prst="wedgeRectCallout">
            <a:avLst>
              <a:gd name="adj1" fmla="val -114667"/>
              <a:gd name="adj2" fmla="val 4041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SIDE SETBACK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5’ or 8’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9A6F37C-6E5D-7BDB-F933-7D78E1079935}"/>
              </a:ext>
            </a:extLst>
          </p:cNvPr>
          <p:cNvSpPr/>
          <p:nvPr/>
        </p:nvSpPr>
        <p:spPr>
          <a:xfrm>
            <a:off x="6628258" y="4294015"/>
            <a:ext cx="900590" cy="620283"/>
          </a:xfrm>
          <a:prstGeom prst="wedgeRectCallout">
            <a:avLst>
              <a:gd name="adj1" fmla="val 114104"/>
              <a:gd name="adj2" fmla="val -2674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FRONT SETBACK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15’ / 10’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049369F6-514D-469F-3994-A1A52F8C36C8}"/>
              </a:ext>
            </a:extLst>
          </p:cNvPr>
          <p:cNvSpPr/>
          <p:nvPr/>
        </p:nvSpPr>
        <p:spPr>
          <a:xfrm>
            <a:off x="6628258" y="1594201"/>
            <a:ext cx="900590" cy="620285"/>
          </a:xfrm>
          <a:prstGeom prst="wedgeRectCallout">
            <a:avLst>
              <a:gd name="adj1" fmla="val 116547"/>
              <a:gd name="adj2" fmla="val -30275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REAR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SETBACK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15’ / 10’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7B9E0740-BA73-8503-6B48-B418D5C3E2D3}"/>
              </a:ext>
            </a:extLst>
          </p:cNvPr>
          <p:cNvSpPr/>
          <p:nvPr/>
        </p:nvSpPr>
        <p:spPr>
          <a:xfrm>
            <a:off x="9337970" y="743795"/>
            <a:ext cx="1080960" cy="620285"/>
          </a:xfrm>
          <a:prstGeom prst="wedgeRectCallout">
            <a:avLst>
              <a:gd name="adj1" fmla="val -132467"/>
              <a:gd name="adj2" fmla="val 24417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BUILDING SEPARATION </a:t>
            </a:r>
          </a:p>
          <a:p>
            <a:pPr algn="ctr"/>
            <a:r>
              <a:rPr lang="en-US" sz="1100">
                <a:solidFill>
                  <a:schemeClr val="tx1"/>
                </a:solidFill>
              </a:rPr>
              <a:t>6’ or 10’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065EA5-DE7A-28D3-302B-8E3BA379A00E}"/>
              </a:ext>
            </a:extLst>
          </p:cNvPr>
          <p:cNvSpPr txBox="1">
            <a:spLocks/>
          </p:cNvSpPr>
          <p:nvPr/>
        </p:nvSpPr>
        <p:spPr>
          <a:xfrm>
            <a:off x="422524" y="215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/>
              <a:t>Setbacks, Building Separation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81EBB-3230-1BA6-E040-FF708F2D3EEB}"/>
              </a:ext>
            </a:extLst>
          </p:cNvPr>
          <p:cNvSpPr txBox="1"/>
          <p:nvPr/>
        </p:nvSpPr>
        <p:spPr>
          <a:xfrm>
            <a:off x="722636" y="5263799"/>
            <a:ext cx="10433044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Creates space for housing infill, while still maintaining separation and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Establishes rules for multiple buildings on a lot</a:t>
            </a:r>
          </a:p>
        </p:txBody>
      </p:sp>
    </p:spTree>
    <p:extLst>
      <p:ext uri="{BB962C8B-B14F-4D97-AF65-F5344CB8AC3E}">
        <p14:creationId xmlns:p14="http://schemas.microsoft.com/office/powerpoint/2010/main" val="2623049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building&#10;&#10;Description automatically generated">
            <a:extLst>
              <a:ext uri="{FF2B5EF4-FFF2-40B4-BE49-F238E27FC236}">
                <a16:creationId xmlns:a16="http://schemas.microsoft.com/office/drawing/2014/main" id="{2C576BCC-E477-2B92-8AEC-549A85C80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9286" r="10634" b="16428"/>
          <a:stretch/>
        </p:blipFill>
        <p:spPr>
          <a:xfrm>
            <a:off x="5498820" y="1132757"/>
            <a:ext cx="6728864" cy="44684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7A52E-84DE-DE93-A753-C18464243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06" y="1386671"/>
            <a:ext cx="5088014" cy="479143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Retain</a:t>
            </a:r>
            <a:r>
              <a:rPr lang="en-US" sz="2000"/>
              <a:t> 35 ft limit for main buildings, 15 ft for accessory structures, no change</a:t>
            </a:r>
            <a:r>
              <a:rPr lang="en-US" sz="2000">
                <a:solidFill>
                  <a:schemeClr val="accent6"/>
                </a:solidFill>
              </a:rPr>
              <a:t> </a:t>
            </a:r>
            <a:r>
              <a:rPr lang="en-US" sz="2000"/>
              <a:t>to VSD height limits (25 or 20 ft)</a:t>
            </a:r>
          </a:p>
          <a:p>
            <a:r>
              <a:rPr lang="en-US" sz="2000">
                <a:solidFill>
                  <a:schemeClr val="accent2"/>
                </a:solidFill>
              </a:rPr>
              <a:t>Increase</a:t>
            </a:r>
            <a:r>
              <a:rPr lang="en-US" sz="2000"/>
              <a:t> max height to 45 ft in UR-3 through bonus program</a:t>
            </a:r>
          </a:p>
          <a:p>
            <a:r>
              <a:rPr lang="en-US" sz="2000">
                <a:solidFill>
                  <a:srgbClr val="0070C0"/>
                </a:solidFill>
              </a:rPr>
              <a:t>Consider reducing </a:t>
            </a:r>
            <a:r>
              <a:rPr lang="en-US" sz="2000"/>
              <a:t>height to 25 ft for rear portion of lot (UR-1 and 2); increase to 35 ft through bonus program</a:t>
            </a: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F7FC-69C7-96A5-9400-DE9ABAF4E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3311F71E-9409-92BE-E465-5FADBA18FE74}"/>
              </a:ext>
            </a:extLst>
          </p:cNvPr>
          <p:cNvSpPr/>
          <p:nvPr/>
        </p:nvSpPr>
        <p:spPr>
          <a:xfrm>
            <a:off x="6470194" y="926308"/>
            <a:ext cx="825500" cy="568566"/>
          </a:xfrm>
          <a:prstGeom prst="wedgeRectCallout">
            <a:avLst>
              <a:gd name="adj1" fmla="val 214217"/>
              <a:gd name="adj2" fmla="val 26661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35’ MAX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53EADE2A-64BA-E68A-42A8-E1C790029A59}"/>
              </a:ext>
            </a:extLst>
          </p:cNvPr>
          <p:cNvSpPr/>
          <p:nvPr/>
        </p:nvSpPr>
        <p:spPr>
          <a:xfrm>
            <a:off x="6470194" y="1876222"/>
            <a:ext cx="825500" cy="568566"/>
          </a:xfrm>
          <a:prstGeom prst="wedgeRectCallout">
            <a:avLst>
              <a:gd name="adj1" fmla="val 169303"/>
              <a:gd name="adj2" fmla="val 8905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45’ in UR-3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1909E9C-F3F9-FD19-1064-6989947CC748}"/>
              </a:ext>
            </a:extLst>
          </p:cNvPr>
          <p:cNvSpPr/>
          <p:nvPr/>
        </p:nvSpPr>
        <p:spPr>
          <a:xfrm>
            <a:off x="10538004" y="1051860"/>
            <a:ext cx="990831" cy="568566"/>
          </a:xfrm>
          <a:prstGeom prst="wedgeRectCallout">
            <a:avLst>
              <a:gd name="adj1" fmla="val -107179"/>
              <a:gd name="adj2" fmla="val 238371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/>
                </a:solidFill>
              </a:rPr>
              <a:t>25’ IN REAR YARD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3892C5-4D63-5104-7564-DD646EFF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Height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5B541-E88C-8009-0532-4DE7AC7B4EA8}"/>
              </a:ext>
            </a:extLst>
          </p:cNvPr>
          <p:cNvSpPr txBox="1"/>
          <p:nvPr/>
        </p:nvSpPr>
        <p:spPr>
          <a:xfrm>
            <a:off x="769874" y="5452197"/>
            <a:ext cx="10433044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Generally,</a:t>
            </a:r>
            <a:r>
              <a:rPr lang="en-US" sz="2000" dirty="0"/>
              <a:t> retains existing height limits, respects and neighborhood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limited cases, additional height used to promote bonus program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8125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BBE68BC-1A04-51BA-00CC-F4A54174B5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391370"/>
              </p:ext>
            </p:extLst>
          </p:nvPr>
        </p:nvGraphicFramePr>
        <p:xfrm>
          <a:off x="575439" y="1262847"/>
          <a:ext cx="10116974" cy="2979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8466">
                  <a:extLst>
                    <a:ext uri="{9D8B030D-6E8A-4147-A177-3AD203B41FA5}">
                      <a16:colId xmlns:a16="http://schemas.microsoft.com/office/drawing/2014/main" val="259563608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04764690"/>
                    </a:ext>
                  </a:extLst>
                </a:gridCol>
                <a:gridCol w="3398108">
                  <a:extLst>
                    <a:ext uri="{9D8B030D-6E8A-4147-A177-3AD203B41FA5}">
                      <a16:colId xmlns:a16="http://schemas.microsoft.com/office/drawing/2014/main" val="3084142868"/>
                    </a:ext>
                  </a:extLst>
                </a:gridCol>
              </a:tblGrid>
              <a:tr h="7249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(UR-1)  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(UR-2)   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(UR-3)  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06372"/>
                  </a:ext>
                </a:extLst>
              </a:tr>
              <a:tr h="813788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>
                          <a:solidFill>
                            <a:schemeClr val="tx1"/>
                          </a:solidFill>
                          <a:effectLst/>
                        </a:rPr>
                        <a:t>EXISTING FAR </a:t>
                      </a:r>
                    </a:p>
                    <a:p>
                      <a:pPr marL="0" indent="0" algn="l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2000" b="0" i="0">
                          <a:solidFill>
                            <a:schemeClr val="tx1"/>
                          </a:solidFill>
                          <a:effectLst/>
                        </a:rPr>
                        <a:t>0.5 maximum FAR for small lots</a:t>
                      </a: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sz="4000" b="0" i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D3E5E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endParaRPr lang="en-US" sz="4000" b="0" i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D3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294695"/>
                  </a:ext>
                </a:extLst>
              </a:tr>
              <a:tr h="124499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u="none">
                          <a:effectLst/>
                        </a:rPr>
                        <a:t>PROPOSED FAR</a:t>
                      </a:r>
                      <a:endParaRPr lang="en-US" sz="4000" b="1" u="none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(1-2 units): 0.6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(3+ units): 0.8  </a:t>
                      </a: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Bonus: 1.0   </a:t>
                      </a:r>
                      <a:endParaRPr lang="en-US" sz="4000" b="0" i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(1-2 units): 0.8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(3+ units): 1.0  </a:t>
                      </a: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Bonus: 1.2  </a:t>
                      </a:r>
                      <a:endParaRPr lang="en-US" sz="4000" b="0" i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(1-2 units): 1.0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FAR (3+ units): 1.2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Bonus: 1.6  </a:t>
                      </a:r>
                      <a:endParaRPr lang="en-US" sz="4000" b="0" i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4466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87B1A-F067-F688-5365-CD3D84B7A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0180CE-10B2-FD8C-55FC-4C291B1C2B9D}"/>
              </a:ext>
            </a:extLst>
          </p:cNvPr>
          <p:cNvSpPr txBox="1"/>
          <p:nvPr/>
        </p:nvSpPr>
        <p:spPr>
          <a:xfrm>
            <a:off x="575439" y="4524178"/>
            <a:ext cx="9126122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Strikes a balance with residential compatibility that favors significant housing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Incentivizes more unit production by allowing more FAR for more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Promotes use of bonus program by offering an FAR increase</a:t>
            </a:r>
            <a:endParaRPr lang="en-US" sz="16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82CF8A7-3BF8-0F7A-5599-76FF0C4E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Floor Area Ratio - Proposed</a:t>
            </a:r>
          </a:p>
        </p:txBody>
      </p:sp>
    </p:spTree>
    <p:extLst>
      <p:ext uri="{BB962C8B-B14F-4D97-AF65-F5344CB8AC3E}">
        <p14:creationId xmlns:p14="http://schemas.microsoft.com/office/powerpoint/2010/main" val="195092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64643-8DD9-1AC3-7AFC-D4E4AF6EE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A420A-8379-9B3B-6CA4-E098867E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30" y="861718"/>
            <a:ext cx="11515540" cy="42589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6B94800-944F-BC71-C2C9-28C971E3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94" y="7096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Floor Area Ratio - Examples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C1FA51-353E-9208-AE1D-3C3BF17E470C}"/>
              </a:ext>
            </a:extLst>
          </p:cNvPr>
          <p:cNvSpPr/>
          <p:nvPr/>
        </p:nvSpPr>
        <p:spPr>
          <a:xfrm>
            <a:off x="471638" y="5120640"/>
            <a:ext cx="6740072" cy="24063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A7F42E-B092-2CC2-69B6-AFB39D0AFF83}"/>
              </a:ext>
            </a:extLst>
          </p:cNvPr>
          <p:cNvSpPr/>
          <p:nvPr/>
        </p:nvSpPr>
        <p:spPr>
          <a:xfrm>
            <a:off x="4966751" y="5666557"/>
            <a:ext cx="6741128" cy="20597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BD30DD-4757-F0EF-6BE6-F204C6AC9632}"/>
              </a:ext>
            </a:extLst>
          </p:cNvPr>
          <p:cNvSpPr/>
          <p:nvPr/>
        </p:nvSpPr>
        <p:spPr>
          <a:xfrm>
            <a:off x="2770952" y="5396494"/>
            <a:ext cx="6740072" cy="2142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C225E-30D0-1DC6-40E3-280797224323}"/>
              </a:ext>
            </a:extLst>
          </p:cNvPr>
          <p:cNvSpPr txBox="1"/>
          <p:nvPr/>
        </p:nvSpPr>
        <p:spPr>
          <a:xfrm>
            <a:off x="471638" y="5303567"/>
            <a:ext cx="97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UR-1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15A19E-358D-AF06-AF0C-2D8A97AC86F7}"/>
              </a:ext>
            </a:extLst>
          </p:cNvPr>
          <p:cNvSpPr txBox="1"/>
          <p:nvPr/>
        </p:nvSpPr>
        <p:spPr>
          <a:xfrm>
            <a:off x="2770952" y="5546273"/>
            <a:ext cx="97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UR-2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DB5678-BF53-935A-D998-967F6A96922D}"/>
              </a:ext>
            </a:extLst>
          </p:cNvPr>
          <p:cNvSpPr txBox="1"/>
          <p:nvPr/>
        </p:nvSpPr>
        <p:spPr>
          <a:xfrm>
            <a:off x="5018108" y="5800321"/>
            <a:ext cx="971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UR-3</a:t>
            </a:r>
          </a:p>
        </p:txBody>
      </p:sp>
    </p:spTree>
    <p:extLst>
      <p:ext uri="{BB962C8B-B14F-4D97-AF65-F5344CB8AC3E}">
        <p14:creationId xmlns:p14="http://schemas.microsoft.com/office/powerpoint/2010/main" val="211575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FE55-2892-8F56-5678-6D68D751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ADAC-DC8B-592B-57C5-894CA55470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rgbClr val="B8D5D6"/>
                </a:solidFill>
              </a:rPr>
              <a:t>Confirm zoning framework</a:t>
            </a:r>
          </a:p>
          <a:p>
            <a:r>
              <a:rPr lang="en-US">
                <a:solidFill>
                  <a:srgbClr val="B8D5D6"/>
                </a:solidFill>
              </a:rPr>
              <a:t>Building scale</a:t>
            </a:r>
          </a:p>
          <a:p>
            <a:r>
              <a:rPr lang="en-US" b="1"/>
              <a:t>Use of space (parking, amenity space, trees):             </a:t>
            </a:r>
            <a:r>
              <a:rPr lang="en-US"/>
              <a:t>Does reducing parking and increasing tree requirements strike the right balance between housing and other goals?</a:t>
            </a:r>
            <a:endParaRPr lang="en-US" b="1"/>
          </a:p>
          <a:p>
            <a:r>
              <a:rPr lang="en-US">
                <a:solidFill>
                  <a:srgbClr val="B8D5D6"/>
                </a:solidFill>
              </a:rPr>
              <a:t>Bonus approach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8F062-FCAD-998F-2277-99C042C7C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B1B6-6C01-51C1-B6BA-284578CA5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4A62BBB-8FC7-B89C-447B-3D7291171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695434"/>
              </p:ext>
            </p:extLst>
          </p:nvPr>
        </p:nvGraphicFramePr>
        <p:xfrm>
          <a:off x="551839" y="980997"/>
          <a:ext cx="10949229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684">
                  <a:extLst>
                    <a:ext uri="{9D8B030D-6E8A-4147-A177-3AD203B41FA5}">
                      <a16:colId xmlns:a16="http://schemas.microsoft.com/office/drawing/2014/main" val="1999256616"/>
                    </a:ext>
                  </a:extLst>
                </a:gridCol>
                <a:gridCol w="3383901">
                  <a:extLst>
                    <a:ext uri="{9D8B030D-6E8A-4147-A177-3AD203B41FA5}">
                      <a16:colId xmlns:a16="http://schemas.microsoft.com/office/drawing/2014/main" val="599688693"/>
                    </a:ext>
                  </a:extLst>
                </a:gridCol>
                <a:gridCol w="5791644">
                  <a:extLst>
                    <a:ext uri="{9D8B030D-6E8A-4147-A177-3AD203B41FA5}">
                      <a16:colId xmlns:a16="http://schemas.microsoft.com/office/drawing/2014/main" val="2834900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548D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Current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Proposed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19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PARKING (CARS)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2.0 stalls per single-family dwelling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1.25 per multifamily dwelling unit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Some reductions available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None required for ADUs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rgbClr val="D3E5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Parking tied to zone (not housing type)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UR-1: 1.0 per unit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UR-2: 0.75 per unit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UR-3: 0.5 per unit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Parking reduced through bonus program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No parking required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Reduced Parking Area (1/2-mile from major transit)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For ADUs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09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DRIVEWAYS &amp; PARKING STALLS</a:t>
                      </a:r>
                    </a:p>
                  </a:txBody>
                  <a:tcPr>
                    <a:solidFill>
                      <a:srgbClr val="B8D5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Driveways 10 ft wide, 20 ft for 2+ units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Most stalls must be full size</a:t>
                      </a:r>
                    </a:p>
                  </a:txBody>
                  <a:tcPr>
                    <a:solidFill>
                      <a:srgbClr val="B8D5D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Reduce required driveway widths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Allow more/all stalls to be compact</a:t>
                      </a:r>
                    </a:p>
                  </a:txBody>
                  <a:tcPr>
                    <a:solidFill>
                      <a:srgbClr val="B8D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40879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E4A9536D-389E-73BA-7FEC-E17EFC80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Parking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DBA254-55C9-61E7-95E1-95819D050551}"/>
              </a:ext>
            </a:extLst>
          </p:cNvPr>
          <p:cNvSpPr txBox="1"/>
          <p:nvPr/>
        </p:nvSpPr>
        <p:spPr>
          <a:xfrm>
            <a:off x="551839" y="4953673"/>
            <a:ext cx="1042096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Reduces </a:t>
            </a:r>
            <a:r>
              <a:rPr lang="en-US"/>
              <a:t>parking requirements overall, implements state mandates (major transit stations, ADUs)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Reduces space dedicated to cars (driveways, parking stalls)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Promotes transportation choices (by tying parking to zoning districts)</a:t>
            </a:r>
          </a:p>
        </p:txBody>
      </p:sp>
    </p:spTree>
    <p:extLst>
      <p:ext uri="{BB962C8B-B14F-4D97-AF65-F5344CB8AC3E}">
        <p14:creationId xmlns:p14="http://schemas.microsoft.com/office/powerpoint/2010/main" val="40610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F7FC-69C7-96A5-9400-DE9ABAF4E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C83331B-8EE6-01C2-8398-4B7C5D3CF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00447"/>
              </p:ext>
            </p:extLst>
          </p:nvPr>
        </p:nvGraphicFramePr>
        <p:xfrm>
          <a:off x="758284" y="1268477"/>
          <a:ext cx="10566896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12">
                  <a:extLst>
                    <a:ext uri="{9D8B030D-6E8A-4147-A177-3AD203B41FA5}">
                      <a16:colId xmlns:a16="http://schemas.microsoft.com/office/drawing/2014/main" val="1999256616"/>
                    </a:ext>
                  </a:extLst>
                </a:gridCol>
                <a:gridCol w="3518141">
                  <a:extLst>
                    <a:ext uri="{9D8B030D-6E8A-4147-A177-3AD203B41FA5}">
                      <a16:colId xmlns:a16="http://schemas.microsoft.com/office/drawing/2014/main" val="599688693"/>
                    </a:ext>
                  </a:extLst>
                </a:gridCol>
                <a:gridCol w="5200943">
                  <a:extLst>
                    <a:ext uri="{9D8B030D-6E8A-4147-A177-3AD203B41FA5}">
                      <a16:colId xmlns:a16="http://schemas.microsoft.com/office/drawing/2014/main" val="28349008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548D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Current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Proposed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19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YARD/AMENITY SPACE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Single, duplex, triplex and small lots: 10% of lot size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Multifamily: 20% of lot size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Townhouses: 400 sf/unit private, and 100 sf/unit common space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Rename “amenity space” (</a:t>
                      </a:r>
                      <a:r>
                        <a:rPr lang="en-US" i="1"/>
                        <a:t>consistent with Urban Design Studio</a:t>
                      </a:r>
                      <a:r>
                        <a:rPr lang="en-US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Tie to number of units (rather than lot size)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Option 1 – by housing type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200 sf per unit for most housing types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100 sf per unit for multiplexes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Option 2 – by zone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UR-1: 300 sf per unit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UR-2: 200 sf per unit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UR-3: 100 sf per unit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0907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BB3B4D5-5945-6261-A805-912DCDF0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Amenity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0B4B2-F771-49E7-740F-82EB7F24D602}"/>
              </a:ext>
            </a:extLst>
          </p:cNvPr>
          <p:cNvSpPr txBox="1"/>
          <p:nvPr/>
        </p:nvSpPr>
        <p:spPr>
          <a:xfrm>
            <a:off x="818998" y="4630769"/>
            <a:ext cx="889594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Supports livability while leaving room for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Creates consistent calculation method for all housing types (square feet per unit)</a:t>
            </a:r>
          </a:p>
        </p:txBody>
      </p:sp>
    </p:spTree>
    <p:extLst>
      <p:ext uri="{BB962C8B-B14F-4D97-AF65-F5344CB8AC3E}">
        <p14:creationId xmlns:p14="http://schemas.microsoft.com/office/powerpoint/2010/main" val="1551786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30FD-2D85-F3C5-CC88-62394F797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C7CD3-0A8B-1830-CA6F-B40BE02240B3}"/>
              </a:ext>
            </a:extLst>
          </p:cNvPr>
          <p:cNvSpPr txBox="1"/>
          <p:nvPr/>
        </p:nvSpPr>
        <p:spPr>
          <a:xfrm>
            <a:off x="472894" y="4966523"/>
            <a:ext cx="22508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percentage of lot area determines how many trees or "tree credits" are required on a site</a:t>
            </a:r>
          </a:p>
        </p:txBody>
      </p:sp>
      <p:pic>
        <p:nvPicPr>
          <p:cNvPr id="24" name="Picture 23" descr="A diagram of a variety of objects&#10;&#10;Description automatically generated with medium confidence">
            <a:extLst>
              <a:ext uri="{FF2B5EF4-FFF2-40B4-BE49-F238E27FC236}">
                <a16:creationId xmlns:a16="http://schemas.microsoft.com/office/drawing/2014/main" id="{8F1098CA-46B6-03FD-3FDB-B40930963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33611" r="69163" b="35277"/>
          <a:stretch/>
        </p:blipFill>
        <p:spPr>
          <a:xfrm>
            <a:off x="450051" y="3272519"/>
            <a:ext cx="2230276" cy="1379451"/>
          </a:xfrm>
          <a:prstGeom prst="rect">
            <a:avLst/>
          </a:prstGeom>
        </p:spPr>
      </p:pic>
      <p:pic>
        <p:nvPicPr>
          <p:cNvPr id="28" name="Picture 27" descr="A diagram of a variety of objects&#10;&#10;Description automatically generated with medium confidence">
            <a:extLst>
              <a:ext uri="{FF2B5EF4-FFF2-40B4-BE49-F238E27FC236}">
                <a16:creationId xmlns:a16="http://schemas.microsoft.com/office/drawing/2014/main" id="{1249085F-947B-E655-1393-8A827B59C1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4" t="29266" r="1099" b="28922"/>
          <a:stretch/>
        </p:blipFill>
        <p:spPr>
          <a:xfrm>
            <a:off x="2946432" y="3081186"/>
            <a:ext cx="2250831" cy="18538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D3F94A-9C6A-821B-5479-10E826CB9E00}"/>
              </a:ext>
            </a:extLst>
          </p:cNvPr>
          <p:cNvSpPr txBox="1"/>
          <p:nvPr/>
        </p:nvSpPr>
        <p:spPr>
          <a:xfrm>
            <a:off x="1732961" y="3429017"/>
            <a:ext cx="706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30%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3B27E-6C16-D804-7621-92F5F93F7A50}"/>
              </a:ext>
            </a:extLst>
          </p:cNvPr>
          <p:cNvSpPr txBox="1"/>
          <p:nvPr/>
        </p:nvSpPr>
        <p:spPr>
          <a:xfrm>
            <a:off x="2980839" y="4962622"/>
            <a:ext cx="25311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Small, medium, and large trees are each worth a certain amount of credit toward this target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ADEDE-F654-0930-4AF6-8D313F8BA064}"/>
              </a:ext>
            </a:extLst>
          </p:cNvPr>
          <p:cNvSpPr txBox="1"/>
          <p:nvPr/>
        </p:nvSpPr>
        <p:spPr>
          <a:xfrm>
            <a:off x="5711486" y="4962622"/>
            <a:ext cx="6281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However, these tree canopies can overlap with paving, buildings, and extend beyond the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Structural soil cells can be used in constrained sites to provide soil for trees in the same place as driveways, parking, and paths.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46D3D8-48A6-DDCF-7EC4-4B3C540B46CB}"/>
              </a:ext>
            </a:extLst>
          </p:cNvPr>
          <p:cNvGrpSpPr/>
          <p:nvPr/>
        </p:nvGrpSpPr>
        <p:grpSpPr>
          <a:xfrm>
            <a:off x="5743459" y="2567027"/>
            <a:ext cx="3037629" cy="2287870"/>
            <a:chOff x="5958514" y="3150902"/>
            <a:chExt cx="3037629" cy="2287870"/>
          </a:xfrm>
        </p:grpSpPr>
        <p:pic>
          <p:nvPicPr>
            <p:cNvPr id="9" name="Picture 8" descr="A diagram of a tree and a building&#10;&#10;Description automatically generated">
              <a:extLst>
                <a:ext uri="{FF2B5EF4-FFF2-40B4-BE49-F238E27FC236}">
                  <a16:creationId xmlns:a16="http://schemas.microsoft.com/office/drawing/2014/main" id="{ED3CD8CC-FE17-F442-BDC6-2374D39B8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5" t="18792" r="22345" b="29231"/>
            <a:stretch/>
          </p:blipFill>
          <p:spPr>
            <a:xfrm>
              <a:off x="5958514" y="3150902"/>
              <a:ext cx="3037629" cy="22878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F392C2-BC99-9CB5-6E6C-82E87F1D75DB}"/>
                </a:ext>
              </a:extLst>
            </p:cNvPr>
            <p:cNvSpPr txBox="1"/>
            <p:nvPr/>
          </p:nvSpPr>
          <p:spPr>
            <a:xfrm>
              <a:off x="6153186" y="3260934"/>
              <a:ext cx="1171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 this: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A1AEC0-3B4A-745C-8F06-02D7FC62E5B6}"/>
              </a:ext>
            </a:extLst>
          </p:cNvPr>
          <p:cNvGrpSpPr/>
          <p:nvPr/>
        </p:nvGrpSpPr>
        <p:grpSpPr>
          <a:xfrm>
            <a:off x="8936723" y="2546609"/>
            <a:ext cx="2881463" cy="2258706"/>
            <a:chOff x="8948623" y="3220136"/>
            <a:chExt cx="2881463" cy="2258706"/>
          </a:xfrm>
        </p:grpSpPr>
        <p:pic>
          <p:nvPicPr>
            <p:cNvPr id="12" name="Picture 11" descr="A diagram of a tent and trees&#10;&#10;Description automatically generated">
              <a:extLst>
                <a:ext uri="{FF2B5EF4-FFF2-40B4-BE49-F238E27FC236}">
                  <a16:creationId xmlns:a16="http://schemas.microsoft.com/office/drawing/2014/main" id="{DDC5E5EC-A06E-1ED9-B288-7F7641E5F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46" t="19288" r="26780" b="29495"/>
            <a:stretch/>
          </p:blipFill>
          <p:spPr>
            <a:xfrm>
              <a:off x="8948623" y="3220136"/>
              <a:ext cx="2881463" cy="22587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A71E2D-54B9-7098-7A7F-D2B409E6F45E}"/>
                </a:ext>
              </a:extLst>
            </p:cNvPr>
            <p:cNvSpPr txBox="1"/>
            <p:nvPr/>
          </p:nvSpPr>
          <p:spPr>
            <a:xfrm>
              <a:off x="9050019" y="3260934"/>
              <a:ext cx="1171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But this:</a:t>
              </a:r>
            </a:p>
          </p:txBody>
        </p:sp>
      </p:grpSp>
      <p:pic>
        <p:nvPicPr>
          <p:cNvPr id="30" name="Picture 29" descr="A diagram of a diagram of a tree&#10;&#10;Description automatically generated with medium confidence">
            <a:extLst>
              <a:ext uri="{FF2B5EF4-FFF2-40B4-BE49-F238E27FC236}">
                <a16:creationId xmlns:a16="http://schemas.microsoft.com/office/drawing/2014/main" id="{E373FF52-0517-D667-E9FA-F28120E3E1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2" t="29443" r="35946" b="33750"/>
          <a:stretch/>
        </p:blipFill>
        <p:spPr>
          <a:xfrm>
            <a:off x="3414677" y="1646327"/>
            <a:ext cx="1673726" cy="1618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742AF3-605F-6B93-B616-AFCCC8427909}"/>
              </a:ext>
            </a:extLst>
          </p:cNvPr>
          <p:cNvSpPr txBox="1"/>
          <p:nvPr/>
        </p:nvSpPr>
        <p:spPr>
          <a:xfrm>
            <a:off x="472894" y="981254"/>
            <a:ext cx="10000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When 30% of the lot area is used to calculate tree requirements, what does this mean?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BBC37A-D19C-1850-71F4-CB74F2A5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Tree Credits - Concept</a:t>
            </a:r>
          </a:p>
        </p:txBody>
      </p:sp>
    </p:spTree>
    <p:extLst>
      <p:ext uri="{BB962C8B-B14F-4D97-AF65-F5344CB8AC3E}">
        <p14:creationId xmlns:p14="http://schemas.microsoft.com/office/powerpoint/2010/main" val="376326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B0C05-E19E-AA85-8EE6-8B9FF9ED4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0B48BF6-417D-713D-3999-46822F90A6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795111"/>
              </p:ext>
            </p:extLst>
          </p:nvPr>
        </p:nvGraphicFramePr>
        <p:xfrm>
          <a:off x="732225" y="1294702"/>
          <a:ext cx="10313069" cy="31688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7879">
                  <a:extLst>
                    <a:ext uri="{9D8B030D-6E8A-4147-A177-3AD203B41FA5}">
                      <a16:colId xmlns:a16="http://schemas.microsoft.com/office/drawing/2014/main" val="259563608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04764690"/>
                    </a:ext>
                  </a:extLst>
                </a:gridCol>
                <a:gridCol w="3864790">
                  <a:extLst>
                    <a:ext uri="{9D8B030D-6E8A-4147-A177-3AD203B41FA5}">
                      <a16:colId xmlns:a16="http://schemas.microsoft.com/office/drawing/2014/main" val="3084142868"/>
                    </a:ext>
                  </a:extLst>
                </a:gridCol>
              </a:tblGrid>
              <a:tr h="6253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(UR-1) 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(UR-2)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Urban Residential (UR-3) (Midscale)  </a:t>
                      </a: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4400" b="0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21" marR="69621" marT="34811" marB="3481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06372"/>
                  </a:ext>
                </a:extLst>
              </a:tr>
              <a:tr h="1048409">
                <a:tc gridSpan="3">
                  <a:txBody>
                    <a:bodyPr/>
                    <a:lstStyle/>
                    <a:p>
                      <a:pPr algn="l" rtl="0" fontAlgn="base"/>
                      <a:r>
                        <a:rPr lang="en-US" sz="1800" b="1" u="none">
                          <a:effectLst/>
                        </a:rPr>
                        <a:t>EXISTING TREE STANDARDS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Single-family, duplex and triplex exempt from landscaping requirements, except street trees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/>
                        <a:t>Multifamily must provide onsite canopy coverage, street trees</a:t>
                      </a: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</a:p>
                    <a:p>
                      <a:pPr algn="l" rtl="0" fontAlgn="base"/>
                      <a:endParaRPr lang="en-US" sz="4000" b="0">
                        <a:effectLst/>
                      </a:endParaRPr>
                    </a:p>
                  </a:txBody>
                  <a:tcPr marL="69621" marR="69621" marT="34811" marB="34811"/>
                </a:tc>
                <a:tc hMerge="1"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  <a:endParaRPr lang="en-US" sz="4000" b="0">
                        <a:effectLst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930544665"/>
                  </a:ext>
                </a:extLst>
              </a:tr>
              <a:tr h="831715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sz="1800" b="1" u="none" kern="1200">
                          <a:solidFill>
                            <a:schemeClr val="tx1"/>
                          </a:solidFill>
                          <a:effectLst/>
                        </a:rPr>
                        <a:t>PROPOSED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Street trees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/>
                        <a:t>Onsite trees </a:t>
                      </a:r>
                      <a:r>
                        <a:rPr lang="en-US" sz="1800" kern="1200">
                          <a:solidFill>
                            <a:schemeClr val="tx1"/>
                          </a:solidFill>
                        </a:rPr>
                        <a:t>(retention and planting)</a:t>
                      </a:r>
                      <a:r>
                        <a:rPr lang="en-US"/>
                        <a:t>: Equivalent to 35% lot coverage</a:t>
                      </a:r>
                      <a:endParaRPr lang="en-US" sz="1800" b="1" u="sng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</a:rPr>
                        <a:t>Street trees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</a:rPr>
                        <a:t>Onsite trees (retention and planting): Equivalent to 30% lot coverage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</a:rPr>
                        <a:t>Street trees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</a:rPr>
                        <a:t>Onsite trees (retention and planting): Equivalent to 25% lot coverage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63093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C5C31ED-CA6F-B86D-EEE9-E0BC65487E10}"/>
              </a:ext>
            </a:extLst>
          </p:cNvPr>
          <p:cNvSpPr txBox="1"/>
          <p:nvPr/>
        </p:nvSpPr>
        <p:spPr>
          <a:xfrm>
            <a:off x="732225" y="4639968"/>
            <a:ext cx="894774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Aims to support Tacoma’s 30% tree canopy goal in balance with housing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Reduces tree requirements in denser zones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Simplify and add flexibility to the landscaping code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A17F3B-E994-940C-9656-B7C5A533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24" y="21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Trees</a:t>
            </a:r>
          </a:p>
        </p:txBody>
      </p:sp>
    </p:spTree>
    <p:extLst>
      <p:ext uri="{BB962C8B-B14F-4D97-AF65-F5344CB8AC3E}">
        <p14:creationId xmlns:p14="http://schemas.microsoft.com/office/powerpoint/2010/main" val="38428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FE55-2892-8F56-5678-6D68D751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ADAC-DC8B-592B-57C5-894CA55470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rgbClr val="B8D5D6"/>
                </a:solidFill>
              </a:rPr>
              <a:t>Confirm zoning framework</a:t>
            </a:r>
          </a:p>
          <a:p>
            <a:r>
              <a:rPr lang="en-US">
                <a:solidFill>
                  <a:srgbClr val="B8D5D6"/>
                </a:solidFill>
              </a:rPr>
              <a:t>Building scale</a:t>
            </a:r>
          </a:p>
          <a:p>
            <a:r>
              <a:rPr lang="en-US">
                <a:solidFill>
                  <a:srgbClr val="B8D5D6"/>
                </a:solidFill>
              </a:rPr>
              <a:t>Use of space</a:t>
            </a:r>
          </a:p>
          <a:p>
            <a:r>
              <a:rPr lang="en-US" b="1"/>
              <a:t>Bonus approach (bonuses on offer, public benefits): </a:t>
            </a:r>
            <a:r>
              <a:rPr lang="en-US" sz="2800"/>
              <a:t>What public benefits should be promoted through the bonus program?  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8F062-FCAD-998F-2277-99C042C7C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0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D2CC-7CD8-2D7E-D63F-DFE8D7F8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45" y="124992"/>
            <a:ext cx="10515600" cy="1325563"/>
          </a:xfrm>
        </p:spPr>
        <p:txBody>
          <a:bodyPr/>
          <a:lstStyle/>
          <a:p>
            <a:r>
              <a:rPr lang="en-US"/>
              <a:t>Revised project schedule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A468C1-7793-5087-A384-C1DCF2439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561551"/>
              </p:ext>
            </p:extLst>
          </p:nvPr>
        </p:nvGraphicFramePr>
        <p:xfrm>
          <a:off x="704220" y="0"/>
          <a:ext cx="9668838" cy="435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2F887-2CA7-1F71-5B89-7131D17A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E7096E-1C57-6192-846C-FD392397CF61}"/>
              </a:ext>
            </a:extLst>
          </p:cNvPr>
          <p:cNvGrpSpPr/>
          <p:nvPr/>
        </p:nvGrpSpPr>
        <p:grpSpPr>
          <a:xfrm>
            <a:off x="685885" y="2933195"/>
            <a:ext cx="10067825" cy="1637473"/>
            <a:chOff x="685885" y="2933195"/>
            <a:chExt cx="10067825" cy="16374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0C480C-DEFA-74D4-48E6-0F6A6AE83023}"/>
                </a:ext>
              </a:extLst>
            </p:cNvPr>
            <p:cNvSpPr txBox="1"/>
            <p:nvPr/>
          </p:nvSpPr>
          <p:spPr>
            <a:xfrm>
              <a:off x="685885" y="2933195"/>
              <a:ext cx="322352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Develop full package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EIS Consultation</a:t>
              </a:r>
            </a:p>
            <a:p>
              <a:endParaRPr lang="en-US" sz="2000"/>
            </a:p>
            <a:p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FCB0D8-9F83-44B0-D64A-7D3BE64BD08E}"/>
                </a:ext>
              </a:extLst>
            </p:cNvPr>
            <p:cNvSpPr txBox="1"/>
            <p:nvPr/>
          </p:nvSpPr>
          <p:spPr>
            <a:xfrm>
              <a:off x="4308400" y="2939452"/>
              <a:ext cx="276758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Planning Commission Public Hearing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Release Draft EIS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Planning Commission recommendation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1A2928-FB86-3ABF-BF21-ED0251D4152B}"/>
                </a:ext>
              </a:extLst>
            </p:cNvPr>
            <p:cNvSpPr txBox="1"/>
            <p:nvPr/>
          </p:nvSpPr>
          <p:spPr>
            <a:xfrm>
              <a:off x="7873961" y="2945186"/>
              <a:ext cx="28797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City Council review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Release Final EIS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Council Public Hearing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Council action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5283CC-88A4-8554-7AA3-1AADB8321F71}"/>
              </a:ext>
            </a:extLst>
          </p:cNvPr>
          <p:cNvSpPr txBox="1"/>
          <p:nvPr/>
        </p:nvSpPr>
        <p:spPr>
          <a:xfrm>
            <a:off x="4510664" y="4785289"/>
            <a:ext cx="4498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Ongoing engagement throughout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D533-8FB4-A784-04A5-B1B5FBE256AB}"/>
              </a:ext>
            </a:extLst>
          </p:cNvPr>
          <p:cNvSpPr txBox="1">
            <a:spLocks/>
          </p:cNvSpPr>
          <p:nvPr/>
        </p:nvSpPr>
        <p:spPr>
          <a:xfrm>
            <a:off x="685885" y="4023324"/>
            <a:ext cx="3056489" cy="1523931"/>
          </a:xfrm>
          <a:prstGeom prst="rect">
            <a:avLst/>
          </a:prstGeom>
          <a:solidFill>
            <a:srgbClr val="D3E5E5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INPUTS</a:t>
            </a:r>
          </a:p>
          <a:p>
            <a:r>
              <a:rPr lang="en-US" sz="2000"/>
              <a:t>Round 1 engagement</a:t>
            </a:r>
          </a:p>
          <a:p>
            <a:r>
              <a:rPr lang="en-US" sz="2000"/>
              <a:t>2023 legislative direction</a:t>
            </a:r>
          </a:p>
          <a:p>
            <a:r>
              <a:rPr lang="en-US" sz="2000"/>
              <a:t>Round 2 engagement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66132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48BAF-4036-4215-A87F-09BFE3C1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" t="1005"/>
          <a:stretch/>
        </p:blipFill>
        <p:spPr>
          <a:xfrm>
            <a:off x="5708470" y="451325"/>
            <a:ext cx="6438718" cy="4342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ACE4B-E114-448D-AFC6-1F77CAAB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75868"/>
            <a:ext cx="7293926" cy="1325563"/>
          </a:xfrm>
        </p:spPr>
        <p:txBody>
          <a:bodyPr>
            <a:normAutofit/>
          </a:bodyPr>
          <a:lstStyle/>
          <a:p>
            <a:r>
              <a:rPr lang="en-US" sz="4000"/>
              <a:t>Affordability and bonusing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6BD6C-DC2F-4D98-80CD-FD5A1934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23" y="1152939"/>
            <a:ext cx="5070344" cy="4765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/>
              <a:t>Adopted policy direction</a:t>
            </a:r>
          </a:p>
          <a:p>
            <a:r>
              <a:rPr lang="en-US" sz="2000"/>
              <a:t>Calibrate standards to promote affordability</a:t>
            </a:r>
          </a:p>
          <a:p>
            <a:r>
              <a:rPr lang="en-US" sz="2000"/>
              <a:t>Strengthen regulatory affordable tools</a:t>
            </a:r>
          </a:p>
          <a:p>
            <a:r>
              <a:rPr lang="en-US" sz="2000"/>
              <a:t>Expand Multifamily Tax Exemption Program</a:t>
            </a:r>
          </a:p>
          <a:p>
            <a:r>
              <a:rPr lang="en-US" sz="2000"/>
              <a:t>Coordinated anti-displacement strategy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/>
          </a:p>
          <a:p>
            <a:pPr marL="0" indent="0">
              <a:lnSpc>
                <a:spcPct val="100000"/>
              </a:lnSpc>
              <a:buNone/>
            </a:pPr>
            <a:r>
              <a:rPr lang="en-US" sz="2400" b="1"/>
              <a:t>Key Decisions</a:t>
            </a:r>
          </a:p>
          <a:p>
            <a:r>
              <a:rPr lang="en-US" sz="2100" b="1"/>
              <a:t>Understanding the market </a:t>
            </a:r>
            <a:r>
              <a:rPr lang="en-US" sz="2000"/>
              <a:t>– promote affordability without slowing construction</a:t>
            </a:r>
          </a:p>
          <a:p>
            <a:r>
              <a:rPr lang="en-US" sz="2100" b="1"/>
              <a:t>Setting priorities</a:t>
            </a:r>
            <a:r>
              <a:rPr lang="en-US" sz="2100"/>
              <a:t> </a:t>
            </a:r>
            <a:r>
              <a:rPr lang="en-US" sz="2000"/>
              <a:t>– location, households served, duration of affordable units</a:t>
            </a:r>
            <a:endParaRPr lang="en-US" sz="2100"/>
          </a:p>
          <a:p>
            <a:r>
              <a:rPr lang="en-US" sz="2100"/>
              <a:t>What </a:t>
            </a:r>
            <a:r>
              <a:rPr lang="en-US" sz="2100" b="1"/>
              <a:t>incentives and bonuses</a:t>
            </a:r>
            <a:r>
              <a:rPr lang="en-US" sz="2100"/>
              <a:t> </a:t>
            </a:r>
            <a:r>
              <a:rPr lang="en-US" sz="2000"/>
              <a:t>make sense</a:t>
            </a:r>
            <a:endParaRPr lang="en-US" sz="2100"/>
          </a:p>
          <a:p>
            <a:pPr marL="0" indent="0">
              <a:lnSpc>
                <a:spcPct val="100000"/>
              </a:lnSpc>
              <a:buNone/>
            </a:pPr>
            <a:endParaRPr lang="en-US" sz="24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681E-6A18-45B0-8910-6126DD20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60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3705-9590-15F2-0113-7EB01B55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76" y="358738"/>
            <a:ext cx="10515600" cy="1325563"/>
          </a:xfrm>
        </p:spPr>
        <p:txBody>
          <a:bodyPr/>
          <a:lstStyle/>
          <a:p>
            <a:r>
              <a:rPr lang="en-US"/>
              <a:t>Bonuses program - introduction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8C40D-048D-5A50-BDF6-777D8D6D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CB864648-6455-B708-D3DD-44B30826E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086763"/>
              </p:ext>
            </p:extLst>
          </p:nvPr>
        </p:nvGraphicFramePr>
        <p:xfrm>
          <a:off x="617778" y="1112799"/>
          <a:ext cx="1051559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1502">
                  <a:extLst>
                    <a:ext uri="{9D8B030D-6E8A-4147-A177-3AD203B41FA5}">
                      <a16:colId xmlns:a16="http://schemas.microsoft.com/office/drawing/2014/main" val="599688693"/>
                    </a:ext>
                  </a:extLst>
                </a:gridCol>
                <a:gridCol w="5464097">
                  <a:extLst>
                    <a:ext uri="{9D8B030D-6E8A-4147-A177-3AD203B41FA5}">
                      <a16:colId xmlns:a16="http://schemas.microsoft.com/office/drawing/2014/main" val="2834900858"/>
                    </a:ext>
                  </a:extLst>
                </a:gridCol>
              </a:tblGrid>
              <a:tr h="309226">
                <a:tc>
                  <a:txBody>
                    <a:bodyPr/>
                    <a:lstStyle/>
                    <a:p>
                      <a:r>
                        <a:rPr lang="en-US" sz="2000"/>
                        <a:t>Bonuses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Public benefits</a:t>
                      </a:r>
                    </a:p>
                  </a:txBody>
                  <a:tcPr>
                    <a:solidFill>
                      <a:srgbClr val="548D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719022"/>
                  </a:ext>
                </a:extLst>
              </a:tr>
              <a:tr h="259241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More units (density)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Larger buildings (FAR)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Taller buildings (rear yard, UR-3)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Parking reductions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Multifamily Tax Exemption Program (in some zones)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/>
                    </a:p>
                  </a:txBody>
                  <a:tcPr>
                    <a:solidFill>
                      <a:srgbClr val="D3E5E5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/>
                        <a:t>Affordable housing units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00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/>
                        <a:t>POTENTIAL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Retain existing buildings with infill (supports multiple goals)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Sustainability (other actions supporting)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err="1"/>
                        <a:t>Visitability</a:t>
                      </a:r>
                      <a:r>
                        <a:rPr lang="en-US" sz="2000"/>
                        <a:t> (other actions supporting)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/>
                        <a:t>Family-sized units (middle housing itself promotes range of unit sizes) </a:t>
                      </a:r>
                    </a:p>
                  </a:txBody>
                  <a:tcPr>
                    <a:solidFill>
                      <a:srgbClr val="D3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090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8452913-88DB-88B1-EEA1-C17924C0EEFB}"/>
              </a:ext>
            </a:extLst>
          </p:cNvPr>
          <p:cNvSpPr txBox="1"/>
          <p:nvPr/>
        </p:nvSpPr>
        <p:spPr>
          <a:xfrm>
            <a:off x="752138" y="4420228"/>
            <a:ext cx="882452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Bonuses have significant value, striking a balance with residential 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Public benefits compete with each other – supports keeping the list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Next steps include market feasibility study, affordability targeting (number, levels, duration), stakeholder consultation, MFTE expansion</a:t>
            </a:r>
          </a:p>
        </p:txBody>
      </p:sp>
    </p:spTree>
    <p:extLst>
      <p:ext uri="{BB962C8B-B14F-4D97-AF65-F5344CB8AC3E}">
        <p14:creationId xmlns:p14="http://schemas.microsoft.com/office/powerpoint/2010/main" val="285071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A249-CC48-011C-93A1-71B50441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BFA82-F1CC-EC0E-E75C-27B688072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39544"/>
            <a:ext cx="8754533" cy="4128135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</a:pPr>
            <a:r>
              <a:rPr lang="en-US" sz="2000" b="1"/>
              <a:t>Zoning framework (map, housing types, densities):</a:t>
            </a:r>
            <a:r>
              <a:rPr lang="en-US" sz="2000"/>
              <a:t> Seeking confirmation that the draft framework reflects City Council guidance to date. </a:t>
            </a:r>
          </a:p>
          <a:p>
            <a:pPr fontAlgn="base">
              <a:lnSpc>
                <a:spcPct val="100000"/>
              </a:lnSpc>
            </a:pPr>
            <a:r>
              <a:rPr lang="en-US" sz="2000" b="1"/>
              <a:t>Building scale (height, Floor Area Ratio, setbacks): </a:t>
            </a:r>
            <a:r>
              <a:rPr lang="en-US" sz="2000"/>
              <a:t>Do proposed building scale controls strike the right balance between housing goals and reasonable compatibility with residential patterns?   </a:t>
            </a:r>
          </a:p>
          <a:p>
            <a:pPr fontAlgn="base">
              <a:lnSpc>
                <a:spcPct val="100000"/>
              </a:lnSpc>
            </a:pPr>
            <a:r>
              <a:rPr lang="en-US" sz="2000" b="1"/>
              <a:t>Use of space (parking, landscaping, amenity space): </a:t>
            </a:r>
            <a:r>
              <a:rPr lang="en-US" sz="2000"/>
              <a:t>Does reducing parking and  increasing tree requirements strike the right balance between housing and other goals? </a:t>
            </a:r>
          </a:p>
          <a:p>
            <a:pPr fontAlgn="base">
              <a:lnSpc>
                <a:spcPct val="100000"/>
              </a:lnSpc>
            </a:pPr>
            <a:r>
              <a:rPr lang="en-US" sz="2000" b="1"/>
              <a:t>General bonus approach (bonuses on offer, public benefits): </a:t>
            </a:r>
            <a:r>
              <a:rPr lang="en-US" sz="2000"/>
              <a:t>What public benefits should be promoted through the bonus program?  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2400"/>
              <a:t>OTHER DIRECTION?</a:t>
            </a:r>
          </a:p>
          <a:p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46979-11E6-E82A-2FBC-1B3494012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88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D2CC-7CD8-2D7E-D63F-DFE8D7F8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45" y="124992"/>
            <a:ext cx="10515600" cy="1325563"/>
          </a:xfrm>
        </p:spPr>
        <p:txBody>
          <a:bodyPr/>
          <a:lstStyle/>
          <a:p>
            <a:r>
              <a:rPr lang="en-US"/>
              <a:t>Revised project schedule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A468C1-7793-5087-A384-C1DCF24397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4220" y="0"/>
          <a:ext cx="9668838" cy="435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2F887-2CA7-1F71-5B89-7131D17A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C480C-DEFA-74D4-48E6-0F6A6AE83023}"/>
              </a:ext>
            </a:extLst>
          </p:cNvPr>
          <p:cNvSpPr txBox="1"/>
          <p:nvPr/>
        </p:nvSpPr>
        <p:spPr>
          <a:xfrm>
            <a:off x="685885" y="2933195"/>
            <a:ext cx="32235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Develop full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EIS Consultation</a:t>
            </a:r>
          </a:p>
          <a:p>
            <a:endParaRPr lang="en-US" sz="2000"/>
          </a:p>
          <a:p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CB0D8-9F83-44B0-D64A-7D3BE64BD08E}"/>
              </a:ext>
            </a:extLst>
          </p:cNvPr>
          <p:cNvSpPr txBox="1"/>
          <p:nvPr/>
        </p:nvSpPr>
        <p:spPr>
          <a:xfrm>
            <a:off x="4308400" y="2939452"/>
            <a:ext cx="2767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Planning Commission Public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Release Draft 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Planning Commission recommendation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1A2928-FB86-3ABF-BF21-ED0251D4152B}"/>
              </a:ext>
            </a:extLst>
          </p:cNvPr>
          <p:cNvSpPr txBox="1"/>
          <p:nvPr/>
        </p:nvSpPr>
        <p:spPr>
          <a:xfrm>
            <a:off x="7873961" y="2945186"/>
            <a:ext cx="2879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City Council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Release Final 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Council Public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Council 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5283CC-88A4-8554-7AA3-1AADB8321F71}"/>
              </a:ext>
            </a:extLst>
          </p:cNvPr>
          <p:cNvSpPr txBox="1"/>
          <p:nvPr/>
        </p:nvSpPr>
        <p:spPr>
          <a:xfrm>
            <a:off x="4510664" y="4785289"/>
            <a:ext cx="4498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Ongoing engagement throughout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D533-8FB4-A784-04A5-B1B5FBE256AB}"/>
              </a:ext>
            </a:extLst>
          </p:cNvPr>
          <p:cNvSpPr txBox="1">
            <a:spLocks/>
          </p:cNvSpPr>
          <p:nvPr/>
        </p:nvSpPr>
        <p:spPr>
          <a:xfrm>
            <a:off x="685885" y="4023324"/>
            <a:ext cx="3056489" cy="1523931"/>
          </a:xfrm>
          <a:prstGeom prst="rect">
            <a:avLst/>
          </a:prstGeom>
          <a:solidFill>
            <a:srgbClr val="D3E5E5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INPUTS</a:t>
            </a:r>
          </a:p>
          <a:p>
            <a:r>
              <a:rPr lang="en-US" sz="2000"/>
              <a:t>Round 1 engagement</a:t>
            </a:r>
          </a:p>
          <a:p>
            <a:r>
              <a:rPr lang="en-US" sz="2000"/>
              <a:t>2023 legislative direction</a:t>
            </a:r>
          </a:p>
          <a:p>
            <a:r>
              <a:rPr lang="en-US" sz="2000"/>
              <a:t>Round 2 engagement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118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10938"/>
            <a:ext cx="5906401" cy="1638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 i="1"/>
              <a:t>Home In Tacoma Project</a:t>
            </a:r>
          </a:p>
          <a:p>
            <a:r>
              <a:rPr lang="en-US" sz="3600" b="1" i="1"/>
              <a:t>City Council Study Session</a:t>
            </a:r>
          </a:p>
          <a:p>
            <a:r>
              <a:rPr lang="en-US"/>
              <a:t>September 26, 2023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46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F171B-4A8A-6143-FB45-5963648E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88" y="70960"/>
            <a:ext cx="10515600" cy="1325563"/>
          </a:xfrm>
        </p:spPr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DFD0A-1D2C-7892-731C-60E34996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86" y="1047201"/>
            <a:ext cx="72300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Building on decisions to date</a:t>
            </a:r>
          </a:p>
          <a:p>
            <a:pPr marL="0" indent="0">
              <a:buNone/>
            </a:pPr>
            <a:r>
              <a:rPr lang="en-US" sz="2400" dirty="0"/>
              <a:t>Seeking guidance on </a:t>
            </a:r>
          </a:p>
          <a:p>
            <a:r>
              <a:rPr lang="en-US" sz="2000" dirty="0"/>
              <a:t>Zoning framework (map, housing types, densities) </a:t>
            </a:r>
          </a:p>
          <a:p>
            <a:r>
              <a:rPr lang="en-US" sz="2000" dirty="0"/>
              <a:t>Building scale (setbacks, building separation, height, FAR)</a:t>
            </a:r>
            <a:endParaRPr lang="en-US" sz="2000" dirty="0">
              <a:highlight>
                <a:srgbClr val="FFFF00"/>
              </a:highlight>
            </a:endParaRPr>
          </a:p>
          <a:p>
            <a:r>
              <a:rPr lang="en-US" sz="2000" dirty="0"/>
              <a:t>Use of space (parking, amenity space, trees)</a:t>
            </a:r>
          </a:p>
          <a:p>
            <a:r>
              <a:rPr lang="en-US" sz="2000" dirty="0"/>
              <a:t>Bonus approach (bonuses on offer, public benefits)</a:t>
            </a:r>
          </a:p>
          <a:p>
            <a:pPr marL="0" indent="0">
              <a:buNone/>
            </a:pPr>
            <a:r>
              <a:rPr lang="en-US" sz="2400" dirty="0"/>
              <a:t>Upcoming</a:t>
            </a:r>
          </a:p>
          <a:p>
            <a:r>
              <a:rPr lang="en-US" sz="2000" dirty="0"/>
              <a:t>Building design, bonuses calibration and targeting, landscaping standards, land use changes, unit lot subdivisions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ED7D5-B239-F3CC-11D0-2AC51BC6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64E24-FE14-D094-63CA-3089FA4DDA0C}"/>
              </a:ext>
            </a:extLst>
          </p:cNvPr>
          <p:cNvSpPr txBox="1"/>
          <p:nvPr/>
        </p:nvSpPr>
        <p:spPr>
          <a:xfrm>
            <a:off x="7334846" y="976544"/>
            <a:ext cx="3971934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/>
              <a:t>TPAG </a:t>
            </a:r>
            <a:r>
              <a:rPr lang="en-US" sz="2400" u="sng" dirty="0" err="1"/>
              <a:t>SubCommittees</a:t>
            </a:r>
            <a:r>
              <a:rPr lang="en-US" sz="2400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Unit Lot Subdivisions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Landscaping (trees)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Hypothetical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i="1" dirty="0"/>
              <a:t>Report back by 11/15 TPAG Meeting</a:t>
            </a:r>
          </a:p>
        </p:txBody>
      </p:sp>
    </p:spTree>
    <p:extLst>
      <p:ext uri="{BB962C8B-B14F-4D97-AF65-F5344CB8AC3E}">
        <p14:creationId xmlns:p14="http://schemas.microsoft.com/office/powerpoint/2010/main" val="1257051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FE55-2892-8F56-5678-6D68D751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ADAC-DC8B-592B-57C5-894CA55470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/>
              <a:t>Zoning framework (map, housing types, densities): </a:t>
            </a:r>
            <a:r>
              <a:rPr lang="en-US" sz="2800"/>
              <a:t>Seeking confirmation that the draft framework reflects City Council guidance to date </a:t>
            </a:r>
          </a:p>
          <a:p>
            <a:r>
              <a:rPr lang="en-US">
                <a:solidFill>
                  <a:srgbClr val="B8D5D6"/>
                </a:solidFill>
              </a:rPr>
              <a:t>Building scale</a:t>
            </a:r>
          </a:p>
          <a:p>
            <a:r>
              <a:rPr lang="en-US">
                <a:solidFill>
                  <a:srgbClr val="B8D5D6"/>
                </a:solidFill>
              </a:rPr>
              <a:t>Use of space</a:t>
            </a:r>
          </a:p>
          <a:p>
            <a:r>
              <a:rPr lang="en-US">
                <a:solidFill>
                  <a:srgbClr val="B8D5D6"/>
                </a:solidFill>
              </a:rPr>
              <a:t>Bonus approach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8F062-FCAD-998F-2277-99C042C7C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6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F7FC-69C7-96A5-9400-DE9ABAF4E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419DB-7469-7A99-CE09-5FB166983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" r="3088"/>
          <a:stretch/>
        </p:blipFill>
        <p:spPr>
          <a:xfrm>
            <a:off x="571422" y="967927"/>
            <a:ext cx="7814832" cy="520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65B995-BFE2-74DA-C3AD-7854DB455315}"/>
              </a:ext>
            </a:extLst>
          </p:cNvPr>
          <p:cNvSpPr txBox="1"/>
          <p:nvPr/>
        </p:nvSpPr>
        <p:spPr>
          <a:xfrm>
            <a:off x="6233671" y="3687708"/>
            <a:ext cx="2013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</a:rPr>
              <a:t>Of the area being rezoned…</a:t>
            </a:r>
          </a:p>
          <a:p>
            <a:endParaRPr lang="en-US" sz="2000">
              <a:solidFill>
                <a:srgbClr val="00B050"/>
              </a:solidFill>
            </a:endParaRPr>
          </a:p>
          <a:p>
            <a:r>
              <a:rPr lang="en-US" sz="2000">
                <a:solidFill>
                  <a:srgbClr val="00B050"/>
                </a:solidFill>
              </a:rPr>
              <a:t>UR-1: 61%</a:t>
            </a:r>
          </a:p>
          <a:p>
            <a:r>
              <a:rPr lang="en-US" sz="2000">
                <a:solidFill>
                  <a:srgbClr val="00B050"/>
                </a:solidFill>
              </a:rPr>
              <a:t>UR-2: 27%</a:t>
            </a:r>
          </a:p>
          <a:p>
            <a:r>
              <a:rPr lang="en-US" sz="2000">
                <a:solidFill>
                  <a:srgbClr val="00B050"/>
                </a:solidFill>
              </a:rPr>
              <a:t>UR-3: 12%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91CC1-3F84-9533-0729-EE1A4D3DF3D2}"/>
              </a:ext>
            </a:extLst>
          </p:cNvPr>
          <p:cNvSpPr txBox="1"/>
          <p:nvPr/>
        </p:nvSpPr>
        <p:spPr>
          <a:xfrm>
            <a:off x="8430131" y="876426"/>
            <a:ext cx="333217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Follows Comp Plan, HIT 1 &amp; HB 1110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Low-scale Residential =  </a:t>
            </a:r>
            <a:r>
              <a:rPr lang="en-US" sz="2000">
                <a:solidFill>
                  <a:srgbClr val="0070C0"/>
                </a:solidFill>
              </a:rPr>
              <a:t>UR-1</a:t>
            </a:r>
            <a:r>
              <a:rPr lang="en-US" sz="2000"/>
              <a:t> or</a:t>
            </a:r>
            <a:r>
              <a:rPr lang="en-US" sz="2000">
                <a:solidFill>
                  <a:srgbClr val="0070C0"/>
                </a:solidFill>
              </a:rPr>
              <a:t> UR-2</a:t>
            </a: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Mid-scale Residential = </a:t>
            </a:r>
            <a:r>
              <a:rPr lang="en-US" sz="2000">
                <a:solidFill>
                  <a:srgbClr val="0070C0"/>
                </a:solidFill>
              </a:rPr>
              <a:t>UR-3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0070C0"/>
              </a:solidFill>
            </a:endParaRPr>
          </a:p>
          <a:p>
            <a:endParaRPr lang="en-US" sz="2000"/>
          </a:p>
          <a:p>
            <a:r>
              <a:rPr lang="en-US" sz="2400"/>
              <a:t>UR-2 in more walkable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1/8-mile of “complete neighborhood features”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1/4-mile of “major transit stations” (per HB 1110)</a:t>
            </a:r>
            <a:endParaRPr lang="en-US" sz="2000">
              <a:cs typeface="Calibri"/>
            </a:endParaRPr>
          </a:p>
          <a:p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AFD9EA0-45D1-7B94-C22E-4D3C67E34662}"/>
              </a:ext>
            </a:extLst>
          </p:cNvPr>
          <p:cNvSpPr txBox="1">
            <a:spLocks/>
          </p:cNvSpPr>
          <p:nvPr/>
        </p:nvSpPr>
        <p:spPr>
          <a:xfrm>
            <a:off x="687395" y="-40361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atin typeface="Calibri Light" panose="020F0302020204030204"/>
                <a:ea typeface="+mj-lt"/>
                <a:cs typeface="Calibri Light" panose="020F0302020204030204"/>
              </a:rPr>
              <a:t>Proposed “Urban Residential” Zones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C787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695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4945F2-EBE2-D677-8049-2046D2BB8834}"/>
              </a:ext>
            </a:extLst>
          </p:cNvPr>
          <p:cNvSpPr txBox="1"/>
          <p:nvPr/>
        </p:nvSpPr>
        <p:spPr>
          <a:xfrm>
            <a:off x="4842900" y="4307098"/>
            <a:ext cx="19972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 multi-story building with access to the street from front door; it is always attached to 2 to 5 other Rowhouses, which together create a “Rowhouse Cluster”.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diagram of a building&#10;&#10;Description automatically generated">
            <a:extLst>
              <a:ext uri="{FF2B5EF4-FFF2-40B4-BE49-F238E27FC236}">
                <a16:creationId xmlns:a16="http://schemas.microsoft.com/office/drawing/2014/main" id="{D6F6209F-630A-D4CA-BF02-DBED42DE8E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3" t="15559" r="7091" b="64207"/>
          <a:stretch/>
        </p:blipFill>
        <p:spPr>
          <a:xfrm>
            <a:off x="207318" y="1860030"/>
            <a:ext cx="2068113" cy="1387641"/>
          </a:xfrm>
          <a:prstGeom prst="rect">
            <a:avLst/>
          </a:prstGeom>
        </p:spPr>
      </p:pic>
      <p:pic>
        <p:nvPicPr>
          <p:cNvPr id="4" name="Picture 3" descr="A diagram of a building&#10;&#10;Description automatically generated">
            <a:extLst>
              <a:ext uri="{FF2B5EF4-FFF2-40B4-BE49-F238E27FC236}">
                <a16:creationId xmlns:a16="http://schemas.microsoft.com/office/drawing/2014/main" id="{F6B198E6-8030-9306-81A7-CBA2904E7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3" t="14411" b="62020"/>
          <a:stretch/>
        </p:blipFill>
        <p:spPr>
          <a:xfrm>
            <a:off x="2241691" y="1804372"/>
            <a:ext cx="2443901" cy="16163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3BF6C3-1817-1199-07A7-9B1B43E538AE}"/>
              </a:ext>
            </a:extLst>
          </p:cNvPr>
          <p:cNvSpPr txBox="1">
            <a:spLocks/>
          </p:cNvSpPr>
          <p:nvPr/>
        </p:nvSpPr>
        <p:spPr>
          <a:xfrm>
            <a:off x="318018" y="0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Housing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 Types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C787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754693-DC25-6E2C-728A-ACB8B2C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iagram of a building&#10;&#10;Description automatically generated">
            <a:extLst>
              <a:ext uri="{FF2B5EF4-FFF2-40B4-BE49-F238E27FC236}">
                <a16:creationId xmlns:a16="http://schemas.microsoft.com/office/drawing/2014/main" id="{4FC3FB20-927A-DAC2-169E-6AD5138C5B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6" t="12224" b="64207"/>
          <a:stretch/>
        </p:blipFill>
        <p:spPr>
          <a:xfrm>
            <a:off x="7068139" y="1546427"/>
            <a:ext cx="2629735" cy="1616367"/>
          </a:xfrm>
          <a:prstGeom prst="rect">
            <a:avLst/>
          </a:prstGeom>
        </p:spPr>
      </p:pic>
      <p:pic>
        <p:nvPicPr>
          <p:cNvPr id="12" name="Picture 11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39A74EBB-1E30-F0E3-35A5-650AAAD058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5" t="14537" r="3698" b="61894"/>
          <a:stretch/>
        </p:blipFill>
        <p:spPr>
          <a:xfrm>
            <a:off x="9555117" y="1587485"/>
            <a:ext cx="2443901" cy="1616365"/>
          </a:xfrm>
          <a:prstGeom prst="rect">
            <a:avLst/>
          </a:prstGeom>
        </p:spPr>
      </p:pic>
      <p:pic>
        <p:nvPicPr>
          <p:cNvPr id="14" name="Picture 13" descr="A diagram of a building&#10;&#10;Description automatically generated">
            <a:extLst>
              <a:ext uri="{FF2B5EF4-FFF2-40B4-BE49-F238E27FC236}">
                <a16:creationId xmlns:a16="http://schemas.microsoft.com/office/drawing/2014/main" id="{159D735D-DCAC-B694-B195-1CAD87ADD8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2" t="12223" r="2831" b="64208"/>
          <a:stretch/>
        </p:blipFill>
        <p:spPr>
          <a:xfrm>
            <a:off x="4460511" y="1626906"/>
            <a:ext cx="2443900" cy="161636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AFEA475-B631-6B83-A1C0-F3B4BCDDE91A}"/>
              </a:ext>
            </a:extLst>
          </p:cNvPr>
          <p:cNvSpPr txBox="1">
            <a:spLocks/>
          </p:cNvSpPr>
          <p:nvPr/>
        </p:nvSpPr>
        <p:spPr>
          <a:xfrm>
            <a:off x="361797" y="3606903"/>
            <a:ext cx="1250423" cy="738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Houseplex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707BA61-52A9-41F9-3BF7-336B014EBB80}"/>
              </a:ext>
            </a:extLst>
          </p:cNvPr>
          <p:cNvSpPr txBox="1">
            <a:spLocks/>
          </p:cNvSpPr>
          <p:nvPr/>
        </p:nvSpPr>
        <p:spPr>
          <a:xfrm>
            <a:off x="2480024" y="3606903"/>
            <a:ext cx="2840077" cy="738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Backyard Building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1780C8B-4467-0793-4A6D-B17B04EC424C}"/>
              </a:ext>
            </a:extLst>
          </p:cNvPr>
          <p:cNvSpPr txBox="1">
            <a:spLocks/>
          </p:cNvSpPr>
          <p:nvPr/>
        </p:nvSpPr>
        <p:spPr>
          <a:xfrm>
            <a:off x="4861421" y="3606903"/>
            <a:ext cx="1250423" cy="738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Rowhouse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15CEE2D-80E2-D2F9-66BF-113E557C882E}"/>
              </a:ext>
            </a:extLst>
          </p:cNvPr>
          <p:cNvSpPr txBox="1">
            <a:spLocks/>
          </p:cNvSpPr>
          <p:nvPr/>
        </p:nvSpPr>
        <p:spPr>
          <a:xfrm>
            <a:off x="7264072" y="3606903"/>
            <a:ext cx="2099818" cy="738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Courtyard Housing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AED53E7-3BCA-0D6E-E8B0-1244B9C650B9}"/>
              </a:ext>
            </a:extLst>
          </p:cNvPr>
          <p:cNvSpPr txBox="1">
            <a:spLocks/>
          </p:cNvSpPr>
          <p:nvPr/>
        </p:nvSpPr>
        <p:spPr>
          <a:xfrm>
            <a:off x="9779279" y="3606903"/>
            <a:ext cx="2099818" cy="738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Multiplex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716AE-CE67-5BF3-D576-4F25E2B48281}"/>
              </a:ext>
            </a:extLst>
          </p:cNvPr>
          <p:cNvSpPr txBox="1"/>
          <p:nvPr/>
        </p:nvSpPr>
        <p:spPr>
          <a:xfrm>
            <a:off x="365959" y="4137821"/>
            <a:ext cx="20352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 single building with up to 6 units (houses, duplexes, triplexes, fourplexes, </a:t>
            </a:r>
            <a:r>
              <a:rPr lang="en-US" sz="1400" err="1"/>
              <a:t>fiveplexes</a:t>
            </a:r>
            <a:r>
              <a:rPr lang="en-US" sz="1400"/>
              <a:t> and </a:t>
            </a:r>
            <a:r>
              <a:rPr lang="en-US" sz="1400" err="1"/>
              <a:t>sixplexes</a:t>
            </a:r>
            <a:r>
              <a:rPr lang="en-US" sz="1400"/>
              <a:t>), generally the size of a single-family house and includes an entry from the street and a backyard.</a:t>
            </a:r>
          </a:p>
          <a:p>
            <a:endParaRPr lang="en-US" sz="1400"/>
          </a:p>
          <a:p>
            <a:r>
              <a:rPr lang="en-US" sz="1400"/>
              <a:t> </a:t>
            </a:r>
          </a:p>
          <a:p>
            <a:endParaRPr lang="en-US" sz="1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5C217-154F-FA1F-0738-39B0829932E6}"/>
              </a:ext>
            </a:extLst>
          </p:cNvPr>
          <p:cNvSpPr txBox="1"/>
          <p:nvPr/>
        </p:nvSpPr>
        <p:spPr>
          <a:xfrm>
            <a:off x="2465722" y="4279575"/>
            <a:ext cx="1997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 building located behind another structure at the rear of a lot, which may contain a garage. </a:t>
            </a:r>
          </a:p>
          <a:p>
            <a:endParaRPr lang="en-US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FC04F5-C6BC-5B61-9792-FF2297B5E4D4}"/>
              </a:ext>
            </a:extLst>
          </p:cNvPr>
          <p:cNvSpPr txBox="1"/>
          <p:nvPr/>
        </p:nvSpPr>
        <p:spPr>
          <a:xfrm>
            <a:off x="7287828" y="4346518"/>
            <a:ext cx="19972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 group of detached or attached units arranged around a shared courtyard which is a shared social space which takes the place of private back yards.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B5C74-C964-ACF5-7F64-56425261C2BB}"/>
              </a:ext>
            </a:extLst>
          </p:cNvPr>
          <p:cNvSpPr txBox="1"/>
          <p:nvPr/>
        </p:nvSpPr>
        <p:spPr>
          <a:xfrm>
            <a:off x="9774806" y="4307098"/>
            <a:ext cx="1997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 medium building consisting of 7 or more stacked units with the appearance of a large house or a small apartment building.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2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02CA-D404-B911-F339-0A716A2A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06" y="308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Draft zoning districts density &amp; housing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B1B6-6C01-51C1-B6BA-284578CA5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3AD3C17-5CFC-2886-7A51-954146065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673264"/>
              </p:ext>
            </p:extLst>
          </p:nvPr>
        </p:nvGraphicFramePr>
        <p:xfrm>
          <a:off x="597019" y="974548"/>
          <a:ext cx="10116974" cy="3333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8466">
                  <a:extLst>
                    <a:ext uri="{9D8B030D-6E8A-4147-A177-3AD203B41FA5}">
                      <a16:colId xmlns:a16="http://schemas.microsoft.com/office/drawing/2014/main" val="2595636087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804764690"/>
                    </a:ext>
                  </a:extLst>
                </a:gridCol>
                <a:gridCol w="3398108">
                  <a:extLst>
                    <a:ext uri="{9D8B030D-6E8A-4147-A177-3AD203B41FA5}">
                      <a16:colId xmlns:a16="http://schemas.microsoft.com/office/drawing/2014/main" val="3084142868"/>
                    </a:ext>
                  </a:extLst>
                </a:gridCol>
              </a:tblGrid>
              <a:tr h="7249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effectLst/>
                        </a:rPr>
                        <a:t>Urban Residential (UR-1)   </a:t>
                      </a:r>
                      <a:r>
                        <a:rPr lang="en-US" sz="2000" b="0">
                          <a:effectLst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en-US" sz="2000" b="0">
                          <a:effectLst/>
                        </a:rPr>
                        <a:t>(</a:t>
                      </a:r>
                      <a:r>
                        <a:rPr lang="en-US" sz="2000" b="0" err="1">
                          <a:effectLst/>
                        </a:rPr>
                        <a:t>Lowscale</a:t>
                      </a:r>
                      <a:r>
                        <a:rPr lang="en-US" sz="2000" b="0">
                          <a:effectLst/>
                        </a:rPr>
                        <a:t>)</a:t>
                      </a:r>
                      <a:endParaRPr lang="en-US" sz="4400" b="0" i="0"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effectLst/>
                        </a:rPr>
                        <a:t>Urban Residential (UR-2)</a:t>
                      </a:r>
                    </a:p>
                    <a:p>
                      <a:pPr algn="l" rtl="0" fontAlgn="base"/>
                      <a:r>
                        <a:rPr lang="en-US" sz="2000" b="0">
                          <a:effectLst/>
                        </a:rPr>
                        <a:t>(</a:t>
                      </a:r>
                      <a:r>
                        <a:rPr lang="en-US" sz="2000" b="0" err="1">
                          <a:effectLst/>
                        </a:rPr>
                        <a:t>Lowscale</a:t>
                      </a:r>
                      <a:r>
                        <a:rPr lang="en-US" sz="2000" b="0">
                          <a:effectLst/>
                        </a:rPr>
                        <a:t>)</a:t>
                      </a:r>
                      <a:r>
                        <a:rPr lang="en-US" sz="2000" b="1">
                          <a:effectLst/>
                        </a:rPr>
                        <a:t>  </a:t>
                      </a:r>
                      <a:r>
                        <a:rPr lang="en-US" sz="2000" b="0">
                          <a:effectLst/>
                        </a:rPr>
                        <a:t> </a:t>
                      </a:r>
                      <a:endParaRPr lang="en-US" sz="4400" b="0" i="0"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>
                          <a:effectLst/>
                        </a:rPr>
                        <a:t>Urban Residential (UR-3) </a:t>
                      </a:r>
                      <a:r>
                        <a:rPr lang="en-US" sz="2000" b="0">
                          <a:effectLst/>
                        </a:rPr>
                        <a:t>(Midscale)   </a:t>
                      </a:r>
                      <a:endParaRPr lang="en-US" sz="4400" b="0" i="0"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06372"/>
                  </a:ext>
                </a:extLst>
              </a:tr>
              <a:tr h="75711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u="none">
                          <a:effectLst/>
                        </a:rPr>
                        <a:t>DENSITY</a:t>
                      </a:r>
                      <a:r>
                        <a:rPr lang="en-US" sz="1800" b="0" u="none">
                          <a:effectLst/>
                        </a:rPr>
                        <a:t> </a:t>
                      </a:r>
                      <a:endParaRPr lang="en-US" sz="4000" b="0" u="none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1/1500 sf (4 per lot)  </a:t>
                      </a: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Density: 1/1000 sf (6 per lot)  </a:t>
                      </a:r>
                      <a:endParaRPr lang="en-US" sz="4000" b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1/1000 sf (6 per lot)  </a:t>
                      </a: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Bonus: 1/750 sf (8 per lot)  </a:t>
                      </a:r>
                      <a:endParaRPr lang="en-US" sz="4000" b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  </a:t>
                      </a:r>
                      <a:endParaRPr lang="en-US" sz="4000" b="0">
                        <a:effectLst/>
                      </a:endParaRPr>
                    </a:p>
                    <a:p>
                      <a:pPr algn="l" rtl="0" fontAlgn="base"/>
                      <a:r>
                        <a:rPr lang="en-US" sz="1800" b="0">
                          <a:effectLst/>
                        </a:rPr>
                        <a:t>By right: 1/750 sf (8 per lot)  </a:t>
                      </a:r>
                    </a:p>
                    <a:p>
                      <a:pPr algn="l" rtl="0" fontAlgn="base"/>
                      <a:r>
                        <a:rPr lang="en-US" sz="1800" b="0">
                          <a:solidFill>
                            <a:schemeClr val="accent5"/>
                          </a:solidFill>
                          <a:effectLst/>
                        </a:rPr>
                        <a:t>Bonus: 1/500 sf (12 per lot)  </a:t>
                      </a:r>
                      <a:endParaRPr lang="en-US" sz="4000" b="0"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L="69621" marR="69621" marT="34811" marB="34811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783024"/>
                  </a:ext>
                </a:extLst>
              </a:tr>
              <a:tr h="1022539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en-US" sz="1800" b="1" u="none" kern="1200">
                          <a:solidFill>
                            <a:schemeClr val="tx1"/>
                          </a:solidFill>
                          <a:effectLst/>
                        </a:rPr>
                        <a:t>HOUSING TYPES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 err="1">
                          <a:solidFill>
                            <a:schemeClr val="tx1"/>
                          </a:solidFill>
                          <a:effectLst/>
                        </a:rPr>
                        <a:t>Houseplexes</a:t>
                      </a:r>
                      <a:endParaRPr lang="en-US" sz="1800" b="0" u="none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Backyard Buildings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Rowhouses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Courtyard Housing (detached)</a:t>
                      </a:r>
                      <a:endParaRPr lang="en-US" sz="1800" b="0" u="non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sz="1800" b="0" u="none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 err="1">
                          <a:solidFill>
                            <a:schemeClr val="tx1"/>
                          </a:solidFill>
                          <a:effectLst/>
                        </a:rPr>
                        <a:t>Houseplexes</a:t>
                      </a:r>
                      <a:endParaRPr lang="en-US" sz="1800" b="0" u="none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Backyard Buildings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Rowhouses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Courtyard Housing (all)</a:t>
                      </a:r>
                      <a:endParaRPr lang="en-US" sz="1800" b="0" u="none" kern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endParaRPr lang="en-US" sz="1800" b="0" u="none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 err="1">
                          <a:solidFill>
                            <a:schemeClr val="tx1"/>
                          </a:solidFill>
                          <a:effectLst/>
                        </a:rPr>
                        <a:t>Houseplexes</a:t>
                      </a:r>
                      <a:endParaRPr lang="en-US" sz="1800" b="0" u="none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Backyard Buildings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Rowhouses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tx1"/>
                          </a:solidFill>
                          <a:effectLst/>
                        </a:rPr>
                        <a:t>Courtyard Housing (all)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b="0" u="non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Multiplexes</a:t>
                      </a:r>
                      <a:endParaRPr lang="en-US" sz="1800" b="0" u="none" kern="12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9621" marR="69621" marT="34811" marB="34811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4410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B1484BD-B404-C2AB-96FE-7C50BCB07653}"/>
              </a:ext>
            </a:extLst>
          </p:cNvPr>
          <p:cNvSpPr txBox="1"/>
          <p:nvPr/>
        </p:nvSpPr>
        <p:spPr>
          <a:xfrm>
            <a:off x="597019" y="4374102"/>
            <a:ext cx="957922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Reflects prior Council direction (supports middle housing, form-based approach, reflect neighborhood patterns, more housing near “complete neighborhoods”,  gradual scale changes)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Brings HIT into full consistency with HB 1110 (4 dwellings per lot + 2 affordable, higher density near major transit)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Pre-existing lots smaller than 6,000 sf would also be allowed 4 dwellings + 2 affordable</a:t>
            </a:r>
          </a:p>
        </p:txBody>
      </p:sp>
    </p:spTree>
    <p:extLst>
      <p:ext uri="{BB962C8B-B14F-4D97-AF65-F5344CB8AC3E}">
        <p14:creationId xmlns:p14="http://schemas.microsoft.com/office/powerpoint/2010/main" val="72540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FE55-2892-8F56-5678-6D68D751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AADAC-DC8B-592B-57C5-894CA5547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204158" cy="354224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B8D5D6"/>
                </a:solidFill>
              </a:rPr>
              <a:t>Confirm zoning framework</a:t>
            </a:r>
          </a:p>
          <a:p>
            <a:r>
              <a:rPr lang="en-US" b="1"/>
              <a:t>Building scale (setbacks &amp; building separation, height, FAR): </a:t>
            </a:r>
            <a:r>
              <a:rPr lang="en-US" sz="2800"/>
              <a:t>Do proposals strike the right balance between housing goals and reasonable compatibility with residential patterns?   </a:t>
            </a:r>
          </a:p>
          <a:p>
            <a:r>
              <a:rPr lang="en-US">
                <a:solidFill>
                  <a:srgbClr val="B8D5D6"/>
                </a:solidFill>
              </a:rPr>
              <a:t>Use of space</a:t>
            </a:r>
          </a:p>
          <a:p>
            <a:r>
              <a:rPr lang="en-US">
                <a:solidFill>
                  <a:srgbClr val="B8D5D6"/>
                </a:solidFill>
              </a:rPr>
              <a:t>Bonus approach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8F062-FCAD-998F-2277-99C042C7C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neighborhood&#10;&#10;Description automatically generated with medium confidence">
            <a:extLst>
              <a:ext uri="{FF2B5EF4-FFF2-40B4-BE49-F238E27FC236}">
                <a16:creationId xmlns:a16="http://schemas.microsoft.com/office/drawing/2014/main" id="{5AE6DA51-4E89-A27E-3312-0917F7C10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88" y="1473247"/>
            <a:ext cx="6457204" cy="4178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EB02CA-D404-B911-F339-0A716A2A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44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Housing development reasonably compatible with residential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E615-1EEA-F119-C1CB-D88C399E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61" y="1767639"/>
            <a:ext cx="4824679" cy="4351338"/>
          </a:xfrm>
        </p:spPr>
        <p:txBody>
          <a:bodyPr/>
          <a:lstStyle/>
          <a:p>
            <a:r>
              <a:rPr lang="en-US" sz="2600"/>
              <a:t>Rhythm along street</a:t>
            </a:r>
          </a:p>
          <a:p>
            <a:r>
              <a:rPr lang="en-US" sz="2600"/>
              <a:t>Building scale (height, size, width, depth)</a:t>
            </a:r>
          </a:p>
          <a:p>
            <a:r>
              <a:rPr lang="en-US" sz="2600"/>
              <a:t>Separation between buildings, front and rear yards</a:t>
            </a:r>
          </a:p>
          <a:p>
            <a:r>
              <a:rPr lang="en-US" sz="2600"/>
              <a:t>Pedestrian orientation, cars deemphasized</a:t>
            </a:r>
          </a:p>
          <a:p>
            <a:r>
              <a:rPr lang="en-US" sz="2600"/>
              <a:t>Retain existing structures </a:t>
            </a:r>
          </a:p>
          <a:p>
            <a:r>
              <a:rPr lang="en-US" sz="2600"/>
              <a:t>Retain existing (and add) trees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2B1B6-6C01-51C1-B6BA-284578CA5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93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ot Official">
      <a:dk1>
        <a:srgbClr val="53575A"/>
      </a:dk1>
      <a:lt1>
        <a:srgbClr val="FFFFFF"/>
      </a:lt1>
      <a:dk2>
        <a:srgbClr val="888B8D"/>
      </a:dk2>
      <a:lt2>
        <a:srgbClr val="000000"/>
      </a:lt2>
      <a:accent1>
        <a:srgbClr val="EA6951"/>
      </a:accent1>
      <a:accent2>
        <a:srgbClr val="56C0A1"/>
      </a:accent2>
      <a:accent3>
        <a:srgbClr val="5A99D2"/>
      </a:accent3>
      <a:accent4>
        <a:srgbClr val="186194"/>
      </a:accent4>
      <a:accent5>
        <a:srgbClr val="373A44"/>
      </a:accent5>
      <a:accent6>
        <a:srgbClr val="F29C1F"/>
      </a:accent6>
      <a:hlink>
        <a:srgbClr val="186194"/>
      </a:hlink>
      <a:folHlink>
        <a:srgbClr val="EF5283"/>
      </a:folHlink>
    </a:clrScheme>
    <a:fontScheme name="Root Polic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A76ABB-E877-4D2D-9FA6-510C05EAC545}" vid="{2B71B46B-B02F-4341-BC64-5E3F1B11E9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67005379F9B4DB728C3D360F3EA01" ma:contentTypeVersion="16" ma:contentTypeDescription="Create a new document." ma:contentTypeScope="" ma:versionID="9dbbbf821c015ad153d460f0d0fadbea">
  <xsd:schema xmlns:xsd="http://www.w3.org/2001/XMLSchema" xmlns:xs="http://www.w3.org/2001/XMLSchema" xmlns:p="http://schemas.microsoft.com/office/2006/metadata/properties" xmlns:ns2="6cde6828-66fb-4593-bfaa-19aa58a8be59" xmlns:ns3="959acd73-3f95-4d8f-8946-0a20e47fe661" targetNamespace="http://schemas.microsoft.com/office/2006/metadata/properties" ma:root="true" ma:fieldsID="abcd182433dafb7b559415732e899151" ns2:_="" ns3:_="">
    <xsd:import namespace="6cde6828-66fb-4593-bfaa-19aa58a8be59"/>
    <xsd:import namespace="959acd73-3f95-4d8f-8946-0a20e47fe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etingDocumentType" minOccurs="0"/>
                <xsd:element ref="ns2:Meeting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6828-66fb-4593-bfaa-19aa58a8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9aebaa3-270b-4a77-b589-d12dc3cc1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etingDocumentType" ma:index="22" nillable="true" ma:displayName="Meeting Document Type" ma:format="Dropdown" ma:internalName="MeetingDocumentType">
      <xsd:simpleType>
        <xsd:union memberTypes="dms:Text">
          <xsd:simpleType>
            <xsd:restriction base="dms:Choice">
              <xsd:enumeration value="Agenda"/>
              <xsd:enumeration value="Video"/>
              <xsd:enumeration value="Audio"/>
              <xsd:enumeration value="Presentation"/>
              <xsd:enumeration value="Notes"/>
              <xsd:enumeration value="Minutes"/>
              <xsd:enumeration value="Attendee/Participation"/>
            </xsd:restriction>
          </xsd:simpleType>
        </xsd:union>
      </xsd:simpleType>
    </xsd:element>
    <xsd:element name="MeetingDate" ma:index="23" nillable="true" ma:displayName="Meeting Date" ma:format="DateOnly" ma:internalName="Meeting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acd73-3f95-4d8f-8946-0a20e47fe66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36bc7c7-13db-495e-a3b8-c9f98eae5d54}" ma:internalName="TaxCatchAll" ma:showField="CatchAllData" ma:web="959acd73-3f95-4d8f-8946-0a20e47fe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de6828-66fb-4593-bfaa-19aa58a8be59">
      <Terms xmlns="http://schemas.microsoft.com/office/infopath/2007/PartnerControls"/>
    </lcf76f155ced4ddcb4097134ff3c332f>
    <TaxCatchAll xmlns="959acd73-3f95-4d8f-8946-0a20e47fe661" xsi:nil="true"/>
    <SharedWithUsers xmlns="959acd73-3f95-4d8f-8946-0a20e47fe661">
      <UserInfo>
        <DisplayName>Torrez, Alyssa</DisplayName>
        <AccountId>23</AccountId>
        <AccountType/>
      </UserInfo>
      <UserInfo>
        <DisplayName>Burgess, Darryl</DisplayName>
        <AccountId>186</AccountId>
        <AccountType/>
      </UserInfo>
      <UserInfo>
        <DisplayName>Boudet, Brian</DisplayName>
        <AccountId>43</AccountId>
        <AccountType/>
      </UserInfo>
    </SharedWithUsers>
    <MeetingDocumentType xmlns="6cde6828-66fb-4593-bfaa-19aa58a8be59" xsi:nil="true"/>
    <MeetingDate xmlns="6cde6828-66fb-4593-bfaa-19aa58a8be59" xsi:nil="true"/>
  </documentManagement>
</p:properties>
</file>

<file path=customXml/itemProps1.xml><?xml version="1.0" encoding="utf-8"?>
<ds:datastoreItem xmlns:ds="http://schemas.openxmlformats.org/officeDocument/2006/customXml" ds:itemID="{64AB8563-A134-441C-BD43-617644DC4D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de6828-66fb-4593-bfaa-19aa58a8be59"/>
    <ds:schemaRef ds:uri="959acd73-3f95-4d8f-8946-0a20e47fe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FD0E12-9499-4F1D-80E8-210ECDA9DA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9EBC7C-40F1-437D-87B0-10BEA792FF84}">
  <ds:schemaRefs>
    <ds:schemaRef ds:uri="959acd73-3f95-4d8f-8946-0a20e47fe661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6cde6828-66fb-4593-bfaa-19aa58a8be5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2339</Words>
  <Application>Microsoft Office PowerPoint</Application>
  <PresentationFormat>Widescreen</PresentationFormat>
  <Paragraphs>380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Montserrat SemiBold</vt:lpstr>
      <vt:lpstr>Open Sans</vt:lpstr>
      <vt:lpstr>Office Theme</vt:lpstr>
      <vt:lpstr>1_Office Theme</vt:lpstr>
      <vt:lpstr>PowerPoint Presentation</vt:lpstr>
      <vt:lpstr>Revised project schedule</vt:lpstr>
      <vt:lpstr>Objectives</vt:lpstr>
      <vt:lpstr>Topics</vt:lpstr>
      <vt:lpstr>PowerPoint Presentation</vt:lpstr>
      <vt:lpstr>PowerPoint Presentation</vt:lpstr>
      <vt:lpstr>Draft zoning districts density &amp; housing types</vt:lpstr>
      <vt:lpstr>Topics</vt:lpstr>
      <vt:lpstr>Housing development reasonably compatible with residential patterns</vt:lpstr>
      <vt:lpstr>PowerPoint Presentation</vt:lpstr>
      <vt:lpstr>Height</vt:lpstr>
      <vt:lpstr>Floor Area Ratio - Proposed</vt:lpstr>
      <vt:lpstr>Floor Area Ratio - Examples</vt:lpstr>
      <vt:lpstr>Topics</vt:lpstr>
      <vt:lpstr>Parking</vt:lpstr>
      <vt:lpstr>Amenity Space</vt:lpstr>
      <vt:lpstr>Tree Credits - Concept</vt:lpstr>
      <vt:lpstr>Trees</vt:lpstr>
      <vt:lpstr>Topics</vt:lpstr>
      <vt:lpstr>Affordability and bonusing</vt:lpstr>
      <vt:lpstr>Bonuses program - introduction </vt:lpstr>
      <vt:lpstr>Discussion</vt:lpstr>
      <vt:lpstr>Revised project schedule</vt:lpstr>
      <vt:lpstr>PowerPoint Presentation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Brian</dc:creator>
  <cp:lastModifiedBy>Carlyle, Char</cp:lastModifiedBy>
  <cp:revision>11</cp:revision>
  <cp:lastPrinted>2023-09-20T19:49:54Z</cp:lastPrinted>
  <dcterms:created xsi:type="dcterms:W3CDTF">2019-02-07T18:04:59Z</dcterms:created>
  <dcterms:modified xsi:type="dcterms:W3CDTF">2023-10-19T17:22:48Z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0x010100B3B67005379F9B4DB728C3D360F3EA01</vt:lpwstr>
  </property>
  <property fmtid="{D5CDD505-2E9C-101B-9397-08002B2CF9AE}" pid="3" name="MediaServiceImageTags">
    <vt:lpwstr/>
  </property>
  <property fmtid="{D5CDD505-2E9C-101B-9397-08002B2CF9AE}" pid="4" name="dd1307db64d553d5ba27a8d29f3a7b26">
    <vt:lpwstr/>
  </property>
  <property fmtid="{D5CDD505-2E9C-101B-9397-08002B2CF9AE}" pid="5" name="dc86c2d235e94faba7d246ca3ec62669">
    <vt:lpwstr/>
  </property>
  <property fmtid="{D5CDD505-2E9C-101B-9397-08002B2CF9AE}" pid="6" name="EDRMMeetingDocumentType">
    <vt:lpwstr/>
  </property>
  <property fmtid="{D5CDD505-2E9C-101B-9397-08002B2CF9AE}" pid="7" name="Governing_x0020_Body">
    <vt:lpwstr/>
  </property>
  <property fmtid="{D5CDD505-2E9C-101B-9397-08002B2CF9AE}" pid="8" name="Governing Body">
    <vt:lpwstr/>
  </property>
</Properties>
</file>